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1040" r:id="rId3"/>
    <p:sldId id="1049" r:id="rId4"/>
    <p:sldId id="1080" r:id="rId5"/>
    <p:sldId id="1100" r:id="rId6"/>
    <p:sldId id="1093" r:id="rId7"/>
    <p:sldId id="1112" r:id="rId8"/>
    <p:sldId id="1113" r:id="rId9"/>
    <p:sldId id="1114" r:id="rId10"/>
    <p:sldId id="1115" r:id="rId11"/>
    <p:sldId id="1116" r:id="rId12"/>
    <p:sldId id="1117" r:id="rId13"/>
    <p:sldId id="1121" r:id="rId14"/>
    <p:sldId id="1120" r:id="rId15"/>
    <p:sldId id="1122" r:id="rId16"/>
    <p:sldId id="1123" r:id="rId17"/>
    <p:sldId id="1124" r:id="rId18"/>
    <p:sldId id="1125" r:id="rId19"/>
    <p:sldId id="1102" r:id="rId20"/>
    <p:sldId id="1106" r:id="rId21"/>
    <p:sldId id="1126" r:id="rId22"/>
    <p:sldId id="1127" r:id="rId23"/>
    <p:sldId id="1128" r:id="rId24"/>
    <p:sldId id="1103" r:id="rId25"/>
    <p:sldId id="1110" r:id="rId26"/>
    <p:sldId id="1111" r:id="rId27"/>
    <p:sldId id="1109" r:id="rId28"/>
    <p:sldId id="1134" r:id="rId29"/>
    <p:sldId id="1135" r:id="rId30"/>
    <p:sldId id="1136" r:id="rId31"/>
    <p:sldId id="1137" r:id="rId32"/>
    <p:sldId id="1140" r:id="rId33"/>
    <p:sldId id="1142" r:id="rId34"/>
    <p:sldId id="1139" r:id="rId35"/>
    <p:sldId id="1138" r:id="rId36"/>
    <p:sldId id="1129" r:id="rId37"/>
    <p:sldId id="1130" r:id="rId38"/>
    <p:sldId id="1131" r:id="rId39"/>
    <p:sldId id="1132" r:id="rId40"/>
    <p:sldId id="1133" r:id="rId41"/>
    <p:sldId id="1073" r:id="rId42"/>
    <p:sldId id="1071" r:id="rId43"/>
    <p:sldId id="1072" r:id="rId44"/>
    <p:sldId id="1074" r:id="rId45"/>
    <p:sldId id="1075" r:id="rId46"/>
    <p:sldId id="1141" r:id="rId47"/>
    <p:sldId id="1076" r:id="rId4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50"/>
      <p:bold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Muli Light" panose="020B0604020202020204" charset="0"/>
      <p:regular r:id="rId54"/>
      <p:bold r:id="rId55"/>
      <p:italic r:id="rId56"/>
      <p:boldItalic r:id="rId57"/>
    </p:embeddedFont>
    <p:embeddedFont>
      <p:font typeface="Poppins" panose="020B0604020202020204" charset="0"/>
      <p:regular r:id="rId58"/>
      <p:bold r:id="rId59"/>
      <p:italic r:id="rId60"/>
      <p:boldItalic r:id="rId61"/>
    </p:embeddedFont>
    <p:embeddedFont>
      <p:font typeface="Abadi" panose="020B0604020202020204" charset="0"/>
      <p:regular r:id="rId62"/>
    </p:embeddedFont>
    <p:embeddedFont>
      <p:font typeface="Poppins Light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>
        <p:scale>
          <a:sx n="150" d="100"/>
          <a:sy n="150" d="100"/>
        </p:scale>
        <p:origin x="-528" y="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xmlns="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  <dgm:t>
        <a:bodyPr/>
        <a:lstStyle/>
        <a:p>
          <a:pPr latinLnBrk="1"/>
          <a:endParaRPr lang="ko-KR" altLang="en-US"/>
        </a:p>
      </dgm:t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xmlns="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  <dgm:t>
        <a:bodyPr/>
        <a:lstStyle/>
        <a:p>
          <a:pPr latinLnBrk="1"/>
          <a:endParaRPr lang="ko-KR" altLang="en-US"/>
        </a:p>
      </dgm:t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xmlns="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  <dgm:t>
        <a:bodyPr/>
        <a:lstStyle/>
        <a:p>
          <a:pPr latinLnBrk="1"/>
          <a:endParaRPr lang="ko-KR" altLang="en-US"/>
        </a:p>
      </dgm:t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20566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초만 스코어링 한 결과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25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초마다 다음의 </a:t>
            </a:r>
            <a:r>
              <a:rPr lang="en-US" altLang="ko-KR" dirty="0"/>
              <a:t>5</a:t>
            </a:r>
            <a:r>
              <a:rPr lang="ko-KR" altLang="en-US" dirty="0"/>
              <a:t>초간의 스코어링을 </a:t>
            </a:r>
            <a:r>
              <a:rPr lang="en-US" altLang="ko-KR" dirty="0"/>
              <a:t>cumulative </a:t>
            </a:r>
            <a:r>
              <a:rPr lang="ko-KR" altLang="en-US" dirty="0"/>
              <a:t>하게 스코어링 한 결과</a:t>
            </a:r>
          </a:p>
        </p:txBody>
      </p:sp>
    </p:spTree>
    <p:extLst>
      <p:ext uri="{BB962C8B-B14F-4D97-AF65-F5344CB8AC3E}">
        <p14:creationId xmlns:p14="http://schemas.microsoft.com/office/powerpoint/2010/main" val="32874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초마다 다음의 </a:t>
            </a:r>
            <a:r>
              <a:rPr lang="en-US" altLang="ko-KR" dirty="0"/>
              <a:t>5</a:t>
            </a:r>
            <a:r>
              <a:rPr lang="ko-KR" altLang="en-US" dirty="0"/>
              <a:t>초간의 스코어링을 </a:t>
            </a:r>
            <a:r>
              <a:rPr lang="en-US" altLang="ko-KR" dirty="0"/>
              <a:t>cumulative </a:t>
            </a:r>
            <a:r>
              <a:rPr lang="ko-KR" altLang="en-US" dirty="0"/>
              <a:t>하게 스코어링 한 결과</a:t>
            </a:r>
          </a:p>
        </p:txBody>
      </p:sp>
    </p:spTree>
    <p:extLst>
      <p:ext uri="{BB962C8B-B14F-4D97-AF65-F5344CB8AC3E}">
        <p14:creationId xmlns:p14="http://schemas.microsoft.com/office/powerpoint/2010/main" val="1759098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Chatlog scoring </a:t>
            </a:r>
            <a:r>
              <a:rPr lang="ko-KR" altLang="en-US" dirty="0"/>
              <a:t>이 끝난 후 선정된 </a:t>
            </a:r>
            <a:r>
              <a:rPr lang="en-US" altLang="ko-KR" dirty="0"/>
              <a:t>40</a:t>
            </a:r>
            <a:r>
              <a:rPr lang="ko-KR" altLang="en-US" dirty="0"/>
              <a:t>개의 특정시간 리스트를 기준으로</a:t>
            </a:r>
            <a:r>
              <a:rPr lang="en-US" altLang="ko-KR" dirty="0"/>
              <a:t>, </a:t>
            </a:r>
            <a:r>
              <a:rPr lang="ko-KR" altLang="en-US" dirty="0"/>
              <a:t>각 시간마다 해당시간의 다음 </a:t>
            </a:r>
            <a:r>
              <a:rPr lang="en-US" altLang="ko-KR" dirty="0"/>
              <a:t>5</a:t>
            </a:r>
            <a:r>
              <a:rPr lang="ko-KR" altLang="en-US" dirty="0"/>
              <a:t>초까지의 </a:t>
            </a:r>
            <a:r>
              <a:rPr lang="en-US" altLang="ko-KR" dirty="0"/>
              <a:t>face detection </a:t>
            </a:r>
            <a:r>
              <a:rPr lang="ko-KR" altLang="en-US" dirty="0"/>
              <a:t>점수를 산정합니다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37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점수를 산정하는데 사용할 오픈소스는 </a:t>
            </a:r>
            <a:r>
              <a:rPr lang="en-US" altLang="ko-KR" dirty="0" err="1"/>
              <a:t>mememoji</a:t>
            </a:r>
            <a:r>
              <a:rPr lang="ko-KR" altLang="en-US" dirty="0"/>
              <a:t>이며</a:t>
            </a:r>
            <a:r>
              <a:rPr lang="en-US" altLang="ko-KR" dirty="0"/>
              <a:t>, chatlog</a:t>
            </a:r>
            <a:r>
              <a:rPr lang="ko-KR" altLang="en-US" dirty="0"/>
              <a:t>의 </a:t>
            </a:r>
            <a:r>
              <a:rPr lang="en-US" altLang="ko-KR" dirty="0"/>
              <a:t>score</a:t>
            </a:r>
            <a:r>
              <a:rPr lang="ko-KR" altLang="en-US" dirty="0"/>
              <a:t>와 함께 고려되어 최종 점수를 계산 할  것이고</a:t>
            </a:r>
            <a:r>
              <a:rPr lang="en-US" altLang="ko-KR" dirty="0"/>
              <a:t>, </a:t>
            </a:r>
            <a:r>
              <a:rPr lang="ko-KR" altLang="en-US" dirty="0"/>
              <a:t>이를 바탕으로 가장 하이라이트인 가능성이 높은 곳을 판단합니다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899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smtClean="0"/>
              <a:t>저희가 초반</a:t>
            </a:r>
            <a:r>
              <a:rPr lang="ko-KR" altLang="en-US" baseline="0" dirty="0" smtClean="0"/>
              <a:t>에 계획을 세울 때 너무 알고리즘에만 집중한 나머지 하이라이트 동영상 다운로드 링크를 메일에 심자 라고 하고 넘어갔었는데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저희가 개발을 진행하면서 이 부분은 사용자 경험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측면에서 너무 이상한 것 같다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라고 결론을 내리고 새로운 페이지인 </a:t>
            </a:r>
            <a:r>
              <a:rPr lang="ko-KR" altLang="en-US" baseline="0" dirty="0" err="1" smtClean="0"/>
              <a:t>히스토리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아카이브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페이지를 만들기로 결정하였습니다</a:t>
            </a:r>
            <a:r>
              <a:rPr lang="en-US" altLang="ko-KR" baseline="0" dirty="0" smtClean="0"/>
              <a:t>.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 저희가 영상을 확인하기 위해선 </a:t>
            </a:r>
            <a:r>
              <a:rPr lang="ko-KR" altLang="en-US" baseline="0" smtClean="0"/>
              <a:t>서버에서 매번 복사해와야 </a:t>
            </a:r>
            <a:r>
              <a:rPr lang="ko-KR" altLang="en-US" baseline="0" dirty="0" smtClean="0"/>
              <a:t>하는데 이 과정이 너무 귀찮기도 해서 만들기 시작했습니다</a:t>
            </a:r>
            <a:r>
              <a:rPr lang="en-US" altLang="ko-KR" baseline="0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0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따라서 왼쪽 </a:t>
            </a:r>
            <a:r>
              <a:rPr lang="ko-KR" altLang="en-US" dirty="0" err="1" smtClean="0"/>
              <a:t>사이드바에</a:t>
            </a:r>
            <a:r>
              <a:rPr lang="ko-KR" altLang="en-US" dirty="0" smtClean="0"/>
              <a:t> 있던 </a:t>
            </a:r>
            <a:r>
              <a:rPr lang="ko-KR" altLang="en-US" dirty="0" err="1" smtClean="0"/>
              <a:t>아카이브</a:t>
            </a:r>
            <a:r>
              <a:rPr lang="ko-KR" altLang="en-US" dirty="0" smtClean="0"/>
              <a:t> 탭을 다시 부활시켜 </a:t>
            </a:r>
            <a:r>
              <a:rPr lang="ko-KR" altLang="en-US" dirty="0" err="1" smtClean="0"/>
              <a:t>히스토리</a:t>
            </a:r>
            <a:r>
              <a:rPr lang="ko-KR" altLang="en-US" dirty="0" smtClean="0"/>
              <a:t> 페이지로 가는 길을 만들었고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03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들어가면 다음과 같이 유저 이름으로 쿼리를 보내 얻은 동영상들을 보여주게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하이라이트 클립들은 처리가 완료되면 데이터베이스에 등록되고 이 </a:t>
            </a:r>
            <a:r>
              <a:rPr lang="ko-KR" altLang="en-US" dirty="0" err="1" smtClean="0"/>
              <a:t>아카이브에서</a:t>
            </a:r>
            <a:r>
              <a:rPr lang="ko-KR" altLang="en-US" dirty="0" smtClean="0"/>
              <a:t> 본인이 요청했던 영상에 대한 하이라이트들을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03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영상들이 많이 나올 것으로 예상되어 장고에서 제공하는 </a:t>
            </a:r>
            <a:r>
              <a:rPr lang="ko-KR" altLang="en-US" dirty="0" err="1" smtClean="0"/>
              <a:t>페이지네이터를</a:t>
            </a:r>
            <a:r>
              <a:rPr lang="ko-KR" altLang="en-US" dirty="0" smtClean="0"/>
              <a:t> 이용해 </a:t>
            </a:r>
            <a:r>
              <a:rPr lang="ko-KR" altLang="en-US" dirty="0" err="1" smtClean="0"/>
              <a:t>페이지네이션을</a:t>
            </a:r>
            <a:r>
              <a:rPr lang="ko-KR" altLang="en-US" dirty="0" smtClean="0"/>
              <a:t> 구현하였고 다운로드 링크도 삽입하였습니다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링크를 클릭하면 아래와 같이 영상이 다운로드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영상의 이름은 앞에 업로드에서 입력한 제목과 하이라이트의 번호가 합쳐져 결정됩니다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03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우리의 </a:t>
            </a:r>
            <a:r>
              <a:rPr lang="ko-KR" altLang="en-US" dirty="0" err="1" smtClean="0"/>
              <a:t>로직은</a:t>
            </a:r>
            <a:r>
              <a:rPr lang="ko-KR" altLang="en-US" dirty="0" smtClean="0"/>
              <a:t> 업로드를 마치면 해당</a:t>
            </a:r>
            <a:r>
              <a:rPr lang="ko-KR" altLang="en-US" baseline="0" dirty="0" smtClean="0"/>
              <a:t> 영상의 채팅을 다운로드하고 선택한 알고리즘을 돌린 뒤 </a:t>
            </a:r>
            <a:r>
              <a:rPr lang="ko-KR" altLang="en-US" baseline="0" dirty="0" err="1" smtClean="0"/>
              <a:t>디비에</a:t>
            </a:r>
            <a:r>
              <a:rPr lang="ko-KR" altLang="en-US" baseline="0" dirty="0" smtClean="0"/>
              <a:t> 등록하게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과정이 모두 끝나고 나면 홈페이지로 </a:t>
            </a:r>
            <a:r>
              <a:rPr lang="ko-KR" altLang="en-US" baseline="0" dirty="0" err="1" smtClean="0"/>
              <a:t>리다이렉트</a:t>
            </a:r>
            <a:r>
              <a:rPr lang="ko-KR" altLang="en-US" baseline="0" dirty="0" smtClean="0"/>
              <a:t> 시키는 것으로 구상하였고 이를 바탕으로 지금까지 작성한 알고리즘들을 한데 묶어 전체 하이라이트 추출 함수를 작성하였습니다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99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smtClean="0"/>
              <a:t>하지만 홈페이지로 </a:t>
            </a:r>
            <a:r>
              <a:rPr lang="ko-KR" altLang="en-US" dirty="0" err="1" smtClean="0"/>
              <a:t>리다이렉트</a:t>
            </a:r>
            <a:r>
              <a:rPr lang="ko-KR" altLang="en-US" dirty="0" smtClean="0"/>
              <a:t> 되기 전까지의 과정들이 너무 걸려서 마치 사이트가 </a:t>
            </a:r>
            <a:r>
              <a:rPr lang="ko-KR" altLang="en-US" dirty="0" err="1" smtClean="0"/>
              <a:t>멈춘것</a:t>
            </a:r>
            <a:r>
              <a:rPr lang="ko-KR" altLang="en-US" dirty="0" smtClean="0"/>
              <a:t> 같은 느낌을 줄 수 있다고 판단했고 이를 꼭 해결해야 한다고 생각했습니다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761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따라서</a:t>
            </a:r>
            <a:r>
              <a:rPr lang="ko-KR" altLang="en-US" baseline="0" dirty="0" smtClean="0"/>
              <a:t> 우리는 </a:t>
            </a:r>
            <a:r>
              <a:rPr lang="ko-KR" altLang="en-US" baseline="0" dirty="0" err="1" smtClean="0"/>
              <a:t>쓰레드를</a:t>
            </a:r>
            <a:r>
              <a:rPr lang="ko-KR" altLang="en-US" baseline="0" dirty="0" smtClean="0"/>
              <a:t> 이용하여 사용자에게 더 나은 경험을 줄 수 있도록 개선하였습니다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사용자는 하이라이트 생성 요청만 보내고 나중에 알림 메일이 오면 </a:t>
            </a:r>
            <a:r>
              <a:rPr lang="ko-KR" altLang="en-US" baseline="0" dirty="0" err="1" smtClean="0"/>
              <a:t>히스토리</a:t>
            </a:r>
            <a:r>
              <a:rPr lang="ko-KR" altLang="en-US" baseline="0" dirty="0" smtClean="0"/>
              <a:t> 페이지로 가서 확인하면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608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비디오를 처리하는 것은 생각만큼 쉽지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사진에 비해 </a:t>
            </a:r>
            <a:r>
              <a:rPr lang="ko-KR" altLang="en-US" dirty="0" err="1" smtClean="0"/>
              <a:t>고려해야할</a:t>
            </a:r>
            <a:r>
              <a:rPr lang="ko-KR" altLang="en-US" dirty="0" smtClean="0"/>
              <a:t> 부분이 많고 용량도 사진에 비해 몹시 큽니다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처리를 쉽게 도와주는 것이 바로 </a:t>
            </a:r>
            <a:r>
              <a:rPr lang="en-US" altLang="ko-KR" dirty="0" err="1" smtClean="0"/>
              <a:t>moviepy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이용하여 비디오를 주어진 구간들의 리스트로 나누고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991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다시 합칠 수 있도록 하는 함수들을 구현하였습니다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991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</a:t>
            </a:r>
            <a:r>
              <a:rPr lang="en-US" altLang="ko-KR" dirty="0" smtClean="0"/>
              <a:t>face</a:t>
            </a:r>
            <a:r>
              <a:rPr lang="en-US" altLang="ko-KR" baseline="0" dirty="0" smtClean="0"/>
              <a:t> detection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켜게되면</a:t>
            </a:r>
            <a:r>
              <a:rPr lang="ko-KR" altLang="en-US" baseline="0" dirty="0" smtClean="0"/>
              <a:t> 얼굴이 있는 위치를 </a:t>
            </a:r>
            <a:r>
              <a:rPr lang="ko-KR" altLang="en-US" baseline="0" dirty="0" err="1" smtClean="0"/>
              <a:t>입력받는데요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바탕으로 프레임 </a:t>
            </a:r>
            <a:r>
              <a:rPr lang="ko-KR" altLang="en-US" baseline="0" dirty="0" err="1" smtClean="0"/>
              <a:t>리사이징을</a:t>
            </a:r>
            <a:r>
              <a:rPr lang="ko-KR" altLang="en-US" baseline="0" dirty="0" smtClean="0"/>
              <a:t> 구현하였습니다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Opencv</a:t>
            </a:r>
            <a:r>
              <a:rPr lang="ko-KR" altLang="en-US" baseline="0" dirty="0" smtClean="0"/>
              <a:t>를 이용하여 진행하였고 영상이 정상적으로 </a:t>
            </a:r>
            <a:r>
              <a:rPr lang="ko-KR" altLang="en-US" baseline="0" dirty="0" err="1" smtClean="0"/>
              <a:t>크롭핑</a:t>
            </a:r>
            <a:r>
              <a:rPr lang="ko-KR" altLang="en-US" baseline="0" dirty="0" smtClean="0"/>
              <a:t> 되는 것을 확인하였습니다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991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서버에서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중 프레임 </a:t>
            </a:r>
            <a:r>
              <a:rPr lang="ko-KR" altLang="en-US" dirty="0" err="1" smtClean="0"/>
              <a:t>리사이징에서</a:t>
            </a:r>
            <a:r>
              <a:rPr lang="ko-KR" altLang="en-US" dirty="0" smtClean="0"/>
              <a:t> 경계선을 넘어가는 이슈를 발견하여 자바스크립트</a:t>
            </a:r>
            <a:r>
              <a:rPr lang="ko-KR" altLang="en-US" baseline="0" dirty="0" smtClean="0"/>
              <a:t>를 수정하여 해결하였습니다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128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다른 </a:t>
            </a:r>
            <a:r>
              <a:rPr lang="ko-KR" altLang="en-US" dirty="0" smtClean="0"/>
              <a:t>기능들은 정상적으로 동작하는데 </a:t>
            </a:r>
            <a:r>
              <a:rPr lang="en-US" altLang="ko-KR" dirty="0" smtClean="0"/>
              <a:t>,</a:t>
            </a:r>
            <a:r>
              <a:rPr lang="ko-KR" altLang="en-US" dirty="0" smtClean="0"/>
              <a:t>영상 파일이 런타임에 동적으로 생성되면 장고에서 인식하지 못하는 문제가 있었습니다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101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smtClean="0"/>
              <a:t>또한 큰 파일을 </a:t>
            </a:r>
            <a:r>
              <a:rPr lang="ko-KR" altLang="en-US" dirty="0" err="1" smtClean="0"/>
              <a:t>업로드하면</a:t>
            </a:r>
            <a:r>
              <a:rPr lang="ko-KR" altLang="en-US" dirty="0" smtClean="0"/>
              <a:t> 위와 같이 </a:t>
            </a:r>
            <a:r>
              <a:rPr lang="en-US" altLang="ko-KR" dirty="0" err="1" smtClean="0"/>
              <a:t>csrf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검증을 실패하는</a:t>
            </a:r>
            <a:r>
              <a:rPr lang="ko-KR" altLang="en-US" baseline="0" dirty="0" smtClean="0"/>
              <a:t> 문제를 발견했습니다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두 문제는 트러블 슈팅에서 다루도록 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245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03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표준에 의하면 비디오나 사진을 보여주기 위해 소스에 절대경로를 주는 것은 보안 상의  금지되어있습니다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이것을 허용하면 서버의 어느 파일이나 외부에서 접근할 수 있게 되기 때문입니다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따라서 비디오 파일들은 서버 내의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을 구해야 하고 장고 내의 </a:t>
            </a:r>
            <a:r>
              <a:rPr lang="en-US" altLang="ko-KR" dirty="0" err="1" smtClean="0"/>
              <a:t>media_url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이랑 같이 템플릿에 제공되어야 비디오를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03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주간 진행한 내용 </a:t>
            </a:r>
            <a:r>
              <a:rPr lang="ko-KR" altLang="en-US" dirty="0" err="1" smtClean="0"/>
              <a:t>말씀드리고</a:t>
            </a:r>
            <a:r>
              <a:rPr lang="ko-KR" altLang="en-US" dirty="0" smtClean="0"/>
              <a:t> 다음주 스케줄 그리고 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 </a:t>
            </a:r>
            <a:r>
              <a:rPr lang="ko-KR" altLang="en-US" dirty="0" smtClean="0"/>
              <a:t>받으면서 발표 마치겠습니다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666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서버에 저장된 정적 파일을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읽어들여서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그대로 웹 클라이언트에 보내기만 하면 그만인 단순한 기능인데도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Django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그런 기능을 제공하지 않습니다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왜냐하면 그럴 필요가 없기 때문인데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앞서 설명한 바와 같이 정적 파일을 제공하는 건 웹 서버 전문 영역이기 때문입니다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우리는 이를 해결하기 위한 임시방편으로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정적파일을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제공하는 경로에 미디어 파일들이 존재하는 곳을 추가시켰습니다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030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컬러 영상은 </a:t>
            </a:r>
            <a:r>
              <a:rPr lang="en-US" altLang="ko-KR" dirty="0" smtClean="0"/>
              <a:t>fps</a:t>
            </a:r>
            <a:r>
              <a:rPr lang="ko-KR" altLang="en-US" dirty="0" smtClean="0"/>
              <a:t>가 우리가 </a:t>
            </a:r>
            <a:r>
              <a:rPr lang="ko-KR" altLang="en-US" dirty="0" err="1" smtClean="0"/>
              <a:t>알고있는</a:t>
            </a:r>
            <a:r>
              <a:rPr lang="ko-KR" altLang="en-US" dirty="0" smtClean="0"/>
              <a:t> 것 처럼 정확히 정수로 떨어지지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컬러 </a:t>
            </a:r>
            <a:r>
              <a:rPr lang="ko-KR" altLang="en-US" dirty="0" err="1" smtClean="0"/>
              <a:t>캐리어</a:t>
            </a:r>
            <a:r>
              <a:rPr lang="ko-KR" altLang="en-US" dirty="0" smtClean="0"/>
              <a:t> 시그널이 기존 흑백 영상의 </a:t>
            </a:r>
            <a:r>
              <a:rPr lang="ko-KR" altLang="en-US" dirty="0" err="1" smtClean="0"/>
              <a:t>캐리어보다</a:t>
            </a:r>
            <a:r>
              <a:rPr lang="ko-KR" altLang="en-US" dirty="0" smtClean="0"/>
              <a:t> 많은 양의 정보를 들고 있어 전송에 시간이 걸리기 때문입니다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해당 프레임이 </a:t>
            </a:r>
            <a:r>
              <a:rPr lang="ko-KR" altLang="en-US" dirty="0" err="1" smtClean="0"/>
              <a:t>몇초에</a:t>
            </a:r>
            <a:r>
              <a:rPr lang="ko-KR" altLang="en-US" dirty="0" smtClean="0"/>
              <a:t> 나온 프레임인지 알아내야 했기 때문에 </a:t>
            </a:r>
            <a:r>
              <a:rPr lang="en-US" altLang="ko-KR" dirty="0" smtClean="0"/>
              <a:t>fps</a:t>
            </a:r>
            <a:r>
              <a:rPr lang="ko-KR" altLang="en-US" dirty="0" smtClean="0"/>
              <a:t>와 프레임 번호를 곱해야 했는데 이 과정에서 문제가 있었고 소수점 버림으로 해결하였습니다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03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말했다시피 장고는 </a:t>
            </a:r>
            <a:r>
              <a:rPr lang="ko-KR" altLang="en-US" dirty="0" err="1" smtClean="0"/>
              <a:t>웹서버의</a:t>
            </a:r>
            <a:r>
              <a:rPr lang="ko-KR" altLang="en-US" dirty="0" smtClean="0"/>
              <a:t> 역할을 하지 않기 때문에 파일 업로드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다운로드 과정에서 계속 귀찮은 문제가 발생합니다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서버에서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기가가 넘는 파일을 </a:t>
            </a:r>
            <a:r>
              <a:rPr lang="ko-KR" altLang="en-US" dirty="0" err="1" smtClean="0"/>
              <a:t>업로드하려고</a:t>
            </a:r>
            <a:r>
              <a:rPr lang="ko-KR" altLang="en-US" dirty="0" smtClean="0"/>
              <a:t> 하니 </a:t>
            </a:r>
            <a:r>
              <a:rPr lang="en-US" altLang="ko-KR" dirty="0" err="1" smtClean="0"/>
              <a:t>csrf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검증에 실패했다고 뜹니다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저희가 추정한 원인은 파일이 </a:t>
            </a:r>
            <a:r>
              <a:rPr lang="ko-KR" altLang="en-US" dirty="0" err="1" smtClean="0"/>
              <a:t>청크단위로</a:t>
            </a:r>
            <a:r>
              <a:rPr lang="ko-KR" altLang="en-US" dirty="0" smtClean="0"/>
              <a:t> 잘려서 올라가기 때문에 </a:t>
            </a:r>
            <a:r>
              <a:rPr lang="en-US" altLang="ko-KR" dirty="0" err="1" smtClean="0"/>
              <a:t>csrf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변경되어 이런 문제점이 발생하는 것으로 </a:t>
            </a:r>
            <a:r>
              <a:rPr lang="ko-KR" altLang="en-US" dirty="0" err="1" smtClean="0"/>
              <a:t>보고있습니다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03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계획이 조금 변경되었지만 큰 틀에선 맞춰 진행되고 있습니다</a:t>
            </a:r>
            <a:r>
              <a:rPr lang="en-US" altLang="ko-KR" dirty="0" smtClean="0"/>
              <a:t>. 11</a:t>
            </a:r>
            <a:r>
              <a:rPr lang="ko-KR" altLang="en-US" dirty="0" smtClean="0"/>
              <a:t>주차에 원래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기간이었는데 완성도를 위해 알고리즘 개발을 좀 더 진행하기로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891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안지수 학우는 지금까지 개발한 내용을 서버에 올리는 일을 마쳤고 결제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제작중에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274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이현재 학우는 하이라이트 알고리즘 개발을 진행 중에 있으며 변경 내용을 서버에 업데이트 중입니다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서버 이슈로 인해 개발이 지연된 상태입니다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229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저도 하이라이트 알고리즘 개발을 같이 진행 중이며 변경사항을 서버에 반영 중입니다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서버 이슈와 더불어 </a:t>
            </a:r>
            <a:r>
              <a:rPr lang="ko-KR" altLang="en-US" dirty="0" err="1" smtClean="0"/>
              <a:t>히스토리</a:t>
            </a:r>
            <a:r>
              <a:rPr lang="ko-KR" altLang="en-US" dirty="0" smtClean="0"/>
              <a:t> 페이지를 작성하느라 지연된 상태입니다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270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주차에 저희가 진행한 내용은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이현재 학우는 채팅 분석 알고리즘을 고도화했고 저는 </a:t>
            </a:r>
            <a:r>
              <a:rPr lang="ko-KR" altLang="en-US" dirty="0" err="1" smtClean="0"/>
              <a:t>아카이브</a:t>
            </a:r>
            <a:r>
              <a:rPr lang="ko-KR" altLang="en-US" dirty="0" smtClean="0"/>
              <a:t> 페이지를 만들었으며 안지수</a:t>
            </a:r>
            <a:r>
              <a:rPr lang="ko-KR" altLang="en-US" baseline="0" dirty="0" smtClean="0"/>
              <a:t> 학우는 비디오 유틸리티를 개발했습니다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580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주차에는 </a:t>
            </a:r>
            <a:r>
              <a:rPr lang="ko-KR" altLang="en-US" dirty="0" err="1" smtClean="0"/>
              <a:t>이현재학우가</a:t>
            </a:r>
            <a:r>
              <a:rPr lang="ko-KR" altLang="en-US" dirty="0" smtClean="0"/>
              <a:t> 얼굴 인식 알고리즘을 담당했고 저는 서비스에 </a:t>
            </a:r>
            <a:r>
              <a:rPr lang="ko-KR" altLang="en-US" dirty="0" err="1" smtClean="0"/>
              <a:t>쓰레드를</a:t>
            </a:r>
            <a:r>
              <a:rPr lang="ko-KR" altLang="en-US" dirty="0" smtClean="0"/>
              <a:t> 적용하였으며 </a:t>
            </a:r>
            <a:r>
              <a:rPr lang="ko-KR" altLang="en-US" dirty="0" err="1" smtClean="0"/>
              <a:t>안지수학우는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서버테스팅</a:t>
            </a:r>
            <a:r>
              <a:rPr lang="ko-KR" altLang="en-US" dirty="0" smtClean="0"/>
              <a:t> 및 버그 수정을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961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08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개선되기 전의 채팅 알고리즘입니다</a:t>
            </a:r>
            <a:r>
              <a:rPr lang="en-US" altLang="ko-KR" dirty="0"/>
              <a:t>. </a:t>
            </a:r>
            <a:r>
              <a:rPr lang="en-US" altLang="ko-KR" dirty="0" err="1"/>
              <a:t>Pogchamp</a:t>
            </a:r>
            <a:r>
              <a:rPr lang="ko-KR" altLang="en-US" dirty="0"/>
              <a:t>와 </a:t>
            </a:r>
            <a:r>
              <a:rPr lang="en-US" altLang="ko-KR" dirty="0"/>
              <a:t>Twitch emote</a:t>
            </a:r>
            <a:r>
              <a:rPr lang="ko-KR" altLang="en-US" dirty="0"/>
              <a:t>에서 선정된 </a:t>
            </a:r>
            <a:r>
              <a:rPr lang="en-US" altLang="ko-KR" dirty="0"/>
              <a:t>label </a:t>
            </a:r>
            <a:r>
              <a:rPr lang="ko-KR" altLang="en-US" dirty="0"/>
              <a:t>단어를 기본으로 하였고</a:t>
            </a:r>
            <a:r>
              <a:rPr lang="en-US" altLang="ko-KR" dirty="0"/>
              <a:t>, </a:t>
            </a:r>
            <a:r>
              <a:rPr lang="ko-KR" altLang="en-US" dirty="0"/>
              <a:t>각 영상의 채팅로그별로 가장 많이 나온 </a:t>
            </a:r>
            <a:r>
              <a:rPr lang="en-US" altLang="ko-KR" dirty="0"/>
              <a:t>10</a:t>
            </a:r>
            <a:r>
              <a:rPr lang="ko-KR" altLang="en-US" dirty="0"/>
              <a:t>개 단어를 추가 </a:t>
            </a:r>
            <a:r>
              <a:rPr lang="en-US" altLang="ko-KR" dirty="0"/>
              <a:t>label</a:t>
            </a:r>
            <a:r>
              <a:rPr lang="ko-KR" altLang="en-US" dirty="0"/>
              <a:t>단어로 하여 각 </a:t>
            </a:r>
            <a:r>
              <a:rPr lang="ko-KR" altLang="en-US" dirty="0" err="1"/>
              <a:t>초별로</a:t>
            </a:r>
            <a:r>
              <a:rPr lang="ko-KR" altLang="en-US" dirty="0"/>
              <a:t> 점수를 매겼습니다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019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하이라이트는 보통 몇 초간의 내용이 담기기 때문에</a:t>
            </a:r>
            <a:r>
              <a:rPr lang="en-US" altLang="ko-KR" dirty="0"/>
              <a:t>, </a:t>
            </a:r>
            <a:r>
              <a:rPr lang="ko-KR" altLang="en-US" dirty="0"/>
              <a:t>각 초별로만 점수를 매기면</a:t>
            </a:r>
            <a:r>
              <a:rPr lang="en-US" altLang="ko-KR" dirty="0"/>
              <a:t> </a:t>
            </a:r>
            <a:r>
              <a:rPr lang="ko-KR" altLang="en-US" dirty="0"/>
              <a:t>점수가 높은 부분의 앞뒤 부분을 고려하지 않는 결과가 자주 나타났습니다</a:t>
            </a:r>
            <a:r>
              <a:rPr lang="en-US" altLang="ko-KR" dirty="0"/>
              <a:t>. </a:t>
            </a:r>
            <a:r>
              <a:rPr lang="ko-KR" altLang="en-US" dirty="0"/>
              <a:t>따라서 해당 초 부터 기본값 </a:t>
            </a:r>
            <a:r>
              <a:rPr lang="en-US" altLang="ko-KR" dirty="0"/>
              <a:t>5</a:t>
            </a:r>
            <a:r>
              <a:rPr lang="ko-KR" altLang="en-US" dirty="0"/>
              <a:t>초 만큼까지의 스코어를 해당 초의 스코어로 담습니다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817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하이라이트는 보통 몇 초간의 내용이 담기기 때문에</a:t>
            </a:r>
            <a:r>
              <a:rPr lang="en-US" altLang="ko-KR" dirty="0"/>
              <a:t>, </a:t>
            </a:r>
            <a:r>
              <a:rPr lang="ko-KR" altLang="en-US" dirty="0"/>
              <a:t>각 초별로만 점수를 매기면</a:t>
            </a:r>
            <a:r>
              <a:rPr lang="en-US" altLang="ko-KR" dirty="0"/>
              <a:t> </a:t>
            </a:r>
            <a:r>
              <a:rPr lang="ko-KR" altLang="en-US" dirty="0"/>
              <a:t>점수가 높은 부분의 앞뒤 부분을 고려하지 않는 결과가 자주 나타났습니다</a:t>
            </a:r>
            <a:r>
              <a:rPr lang="en-US" altLang="ko-KR" dirty="0"/>
              <a:t>. </a:t>
            </a:r>
            <a:r>
              <a:rPr lang="ko-KR" altLang="en-US" dirty="0"/>
              <a:t>따라서 해당 초 부터 기본값 </a:t>
            </a:r>
            <a:r>
              <a:rPr lang="en-US" altLang="ko-KR" dirty="0"/>
              <a:t>5</a:t>
            </a:r>
            <a:r>
              <a:rPr lang="ko-KR" altLang="en-US" dirty="0"/>
              <a:t>초 만큼까지의 스코어를 해당 초의 스코어로 담습니다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39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badi" panose="020B0604020104020204" pitchFamily="34" charset="0"/>
          <a:ea typeface="Abadi" panose="020B0604020104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Presentation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4" name="그림 13" descr="개체이(가) 표시된 사진&#10;&#10;자동 생성된 설명">
            <a:extLst>
              <a:ext uri="{FF2B5EF4-FFF2-40B4-BE49-F238E27FC236}">
                <a16:creationId xmlns:a16="http://schemas.microsoft.com/office/drawing/2014/main" xmlns="" id="{DF88BEBF-98A6-4C94-B366-2BEAE82EA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4" y="1015200"/>
            <a:ext cx="8232656" cy="366253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E0DCCA55-9AF2-4E5D-B323-38AA15A51549}"/>
              </a:ext>
            </a:extLst>
          </p:cNvPr>
          <p:cNvSpPr/>
          <p:nvPr/>
        </p:nvSpPr>
        <p:spPr>
          <a:xfrm>
            <a:off x="1814400" y="1736550"/>
            <a:ext cx="936000" cy="835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720CD898-80EB-4C70-8C10-61C036017743}"/>
              </a:ext>
            </a:extLst>
          </p:cNvPr>
          <p:cNvSpPr/>
          <p:nvPr/>
        </p:nvSpPr>
        <p:spPr>
          <a:xfrm>
            <a:off x="3370800" y="2571750"/>
            <a:ext cx="747600" cy="628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76D2EB01-E1B6-4A82-B157-76E3AEB2A690}"/>
              </a:ext>
            </a:extLst>
          </p:cNvPr>
          <p:cNvSpPr/>
          <p:nvPr/>
        </p:nvSpPr>
        <p:spPr>
          <a:xfrm>
            <a:off x="3940800" y="2608950"/>
            <a:ext cx="747600" cy="628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F6171732-BDF2-4332-87FF-F7FED5078C3E}"/>
              </a:ext>
            </a:extLst>
          </p:cNvPr>
          <p:cNvSpPr/>
          <p:nvPr/>
        </p:nvSpPr>
        <p:spPr>
          <a:xfrm>
            <a:off x="6807600" y="2571750"/>
            <a:ext cx="747600" cy="628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699247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Before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27054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FECEEB8-FA5A-46E5-A2F6-EF4ED2641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18" y="910088"/>
            <a:ext cx="6959332" cy="391462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699247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After improvements</a:t>
            </a:r>
          </a:p>
        </p:txBody>
      </p:sp>
    </p:spTree>
    <p:extLst>
      <p:ext uri="{BB962C8B-B14F-4D97-AF65-F5344CB8AC3E}">
        <p14:creationId xmlns:p14="http://schemas.microsoft.com/office/powerpoint/2010/main" val="174834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F2A7DC9-24BD-4C09-9008-B7ACBE9E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618" y="999453"/>
            <a:ext cx="4404376" cy="3745366"/>
          </a:xfrm>
          <a:prstGeom prst="rect">
            <a:avLst/>
          </a:prstGeom>
        </p:spPr>
      </p:pic>
      <p:sp>
        <p:nvSpPr>
          <p:cNvPr id="7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699247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After 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normalizing</a:t>
            </a:r>
            <a:endParaRPr lang="en-US" sz="48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9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202099" y="2107626"/>
            <a:ext cx="6739803" cy="9282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Face</a:t>
            </a:r>
            <a:r>
              <a:rPr lang="ko-KR" altLang="en-US" sz="2800" dirty="0"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Detection in video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19622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altLang="ko-KR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, 10</a:t>
            </a:r>
            <a:r>
              <a:rPr lang="en-US" sz="4800" baseline="300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935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Face Detection in video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9F0E147-4383-4CCE-BFC5-53027137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364"/>
            <a:ext cx="9144000" cy="1750142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xmlns="" id="{AFD5F883-64BB-4BDD-98EC-F2214C70E1A3}"/>
              </a:ext>
            </a:extLst>
          </p:cNvPr>
          <p:cNvSpPr txBox="1">
            <a:spLocks/>
          </p:cNvSpPr>
          <p:nvPr/>
        </p:nvSpPr>
        <p:spPr>
          <a:xfrm>
            <a:off x="1371600" y="1037113"/>
            <a:ext cx="6778730" cy="4741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What we used for our face detection</a:t>
            </a:r>
          </a:p>
        </p:txBody>
      </p:sp>
    </p:spTree>
    <p:extLst>
      <p:ext uri="{BB962C8B-B14F-4D97-AF65-F5344CB8AC3E}">
        <p14:creationId xmlns:p14="http://schemas.microsoft.com/office/powerpoint/2010/main" val="215674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Face Detection in video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18D9DFA-3406-43A0-9B0E-7CA80DED42A2}"/>
              </a:ext>
            </a:extLst>
          </p:cNvPr>
          <p:cNvSpPr/>
          <p:nvPr/>
        </p:nvSpPr>
        <p:spPr>
          <a:xfrm>
            <a:off x="1181939" y="1178578"/>
            <a:ext cx="1216959" cy="396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Chatlog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FAA6B31-66A9-4E72-A5E4-BB00154B9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" y="1729910"/>
            <a:ext cx="3419475" cy="183832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5A0569EA-0566-4B96-8822-DA8C33758B43}"/>
              </a:ext>
            </a:extLst>
          </p:cNvPr>
          <p:cNvSpPr/>
          <p:nvPr/>
        </p:nvSpPr>
        <p:spPr>
          <a:xfrm>
            <a:off x="2092978" y="1977503"/>
            <a:ext cx="2203357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E2BF78EE-B05B-4C02-B105-ADF8CBC45E20}"/>
              </a:ext>
            </a:extLst>
          </p:cNvPr>
          <p:cNvSpPr/>
          <p:nvPr/>
        </p:nvSpPr>
        <p:spPr>
          <a:xfrm>
            <a:off x="1882307" y="2295301"/>
            <a:ext cx="2414028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6ECA9D69-1AAD-4F71-A531-507193DAABBE}"/>
              </a:ext>
            </a:extLst>
          </p:cNvPr>
          <p:cNvSpPr/>
          <p:nvPr/>
        </p:nvSpPr>
        <p:spPr>
          <a:xfrm>
            <a:off x="1759041" y="2588111"/>
            <a:ext cx="2537293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7397E2D5-0DD1-4931-A80E-86D5916BD5E5}"/>
              </a:ext>
            </a:extLst>
          </p:cNvPr>
          <p:cNvSpPr/>
          <p:nvPr/>
        </p:nvSpPr>
        <p:spPr>
          <a:xfrm>
            <a:off x="1577505" y="2905909"/>
            <a:ext cx="2718829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3CE8A577-A3A2-4451-85A6-6E5E41BC09C2}"/>
              </a:ext>
            </a:extLst>
          </p:cNvPr>
          <p:cNvSpPr/>
          <p:nvPr/>
        </p:nvSpPr>
        <p:spPr>
          <a:xfrm>
            <a:off x="1373558" y="3219175"/>
            <a:ext cx="2922776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C02229C-5364-44A2-A231-C0EAE9C46358}"/>
              </a:ext>
            </a:extLst>
          </p:cNvPr>
          <p:cNvSpPr/>
          <p:nvPr/>
        </p:nvSpPr>
        <p:spPr>
          <a:xfrm>
            <a:off x="4457699" y="1988038"/>
            <a:ext cx="4022885" cy="1301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Muli Light" panose="020B0600000101010101" charset="0"/>
              </a:rPr>
              <a:t>Check if the specific time and the next 5 seconds has a detected </a:t>
            </a:r>
            <a:r>
              <a:rPr lang="en-US" altLang="ko-KR" sz="1600" b="1" dirty="0" smtClean="0">
                <a:latin typeface="Muli Light" panose="020B0600000101010101" charset="0"/>
              </a:rPr>
              <a:t>face and </a:t>
            </a:r>
            <a:r>
              <a:rPr lang="en-US" altLang="ko-KR" sz="1600" b="1" dirty="0">
                <a:latin typeface="Muli Light" panose="020B0600000101010101" charset="0"/>
              </a:rPr>
              <a:t>where the detected face is located</a:t>
            </a:r>
            <a:endParaRPr lang="ko-KR" altLang="en-US" sz="1600" b="1" dirty="0">
              <a:latin typeface="Muli Light" panose="020B0600000101010101" charset="0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xmlns="" id="{18C84057-0EDE-408E-81C8-992FFE1A7B06}"/>
              </a:ext>
            </a:extLst>
          </p:cNvPr>
          <p:cNvSpPr/>
          <p:nvPr/>
        </p:nvSpPr>
        <p:spPr>
          <a:xfrm>
            <a:off x="6102580" y="3357455"/>
            <a:ext cx="591671" cy="35393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75CDA33-1E3E-4A38-AA85-E27B68A63971}"/>
              </a:ext>
            </a:extLst>
          </p:cNvPr>
          <p:cNvSpPr txBox="1"/>
          <p:nvPr/>
        </p:nvSpPr>
        <p:spPr>
          <a:xfrm>
            <a:off x="4916858" y="3841011"/>
            <a:ext cx="2983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uli Light" panose="020B0600000101010101" charset="0"/>
              </a:rPr>
              <a:t>Each time will get another score after face detection</a:t>
            </a:r>
            <a:endParaRPr lang="ko-KR" altLang="en-US" sz="1600" b="1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695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Face Detection in video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18D9DFA-3406-43A0-9B0E-7CA80DED42A2}"/>
              </a:ext>
            </a:extLst>
          </p:cNvPr>
          <p:cNvSpPr/>
          <p:nvPr/>
        </p:nvSpPr>
        <p:spPr>
          <a:xfrm>
            <a:off x="1181939" y="1178578"/>
            <a:ext cx="1216959" cy="396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Chatlog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FAA6B31-66A9-4E72-A5E4-BB00154B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0" y="1729910"/>
            <a:ext cx="3419475" cy="183832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5A0569EA-0566-4B96-8822-DA8C33758B43}"/>
              </a:ext>
            </a:extLst>
          </p:cNvPr>
          <p:cNvSpPr/>
          <p:nvPr/>
        </p:nvSpPr>
        <p:spPr>
          <a:xfrm>
            <a:off x="2575112" y="1977503"/>
            <a:ext cx="1721223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E2BF78EE-B05B-4C02-B105-ADF8CBC45E20}"/>
              </a:ext>
            </a:extLst>
          </p:cNvPr>
          <p:cNvSpPr/>
          <p:nvPr/>
        </p:nvSpPr>
        <p:spPr>
          <a:xfrm>
            <a:off x="2796987" y="2295301"/>
            <a:ext cx="1499347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6ECA9D69-1AAD-4F71-A531-507193DAABBE}"/>
              </a:ext>
            </a:extLst>
          </p:cNvPr>
          <p:cNvSpPr/>
          <p:nvPr/>
        </p:nvSpPr>
        <p:spPr>
          <a:xfrm>
            <a:off x="2938182" y="2588111"/>
            <a:ext cx="1358152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7397E2D5-0DD1-4931-A80E-86D5916BD5E5}"/>
              </a:ext>
            </a:extLst>
          </p:cNvPr>
          <p:cNvSpPr/>
          <p:nvPr/>
        </p:nvSpPr>
        <p:spPr>
          <a:xfrm>
            <a:off x="3180229" y="2905909"/>
            <a:ext cx="1116105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3CE8A577-A3A2-4451-85A6-6E5E41BC09C2}"/>
              </a:ext>
            </a:extLst>
          </p:cNvPr>
          <p:cNvSpPr/>
          <p:nvPr/>
        </p:nvSpPr>
        <p:spPr>
          <a:xfrm>
            <a:off x="3422276" y="3219175"/>
            <a:ext cx="874058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60BA7AC-05BC-47ED-8EB6-9D6E456B39F2}"/>
              </a:ext>
            </a:extLst>
          </p:cNvPr>
          <p:cNvSpPr txBox="1"/>
          <p:nvPr/>
        </p:nvSpPr>
        <p:spPr>
          <a:xfrm>
            <a:off x="835809" y="3477274"/>
            <a:ext cx="3126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[ Each score will be normalized ]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4E8DB04-545F-4841-A40A-A04BCE7FC034}"/>
              </a:ext>
            </a:extLst>
          </p:cNvPr>
          <p:cNvSpPr/>
          <p:nvPr/>
        </p:nvSpPr>
        <p:spPr>
          <a:xfrm>
            <a:off x="4457699" y="1988038"/>
            <a:ext cx="4022885" cy="1301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Muli Light" panose="020B0600000101010101" charset="0"/>
              </a:rPr>
              <a:t>Calculate final scores to get highlight sections in the original video file</a:t>
            </a:r>
            <a:endParaRPr lang="ko-KR" altLang="en-US" sz="1600" b="1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31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Face Detection in video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18D9DFA-3406-43A0-9B0E-7CA80DED42A2}"/>
              </a:ext>
            </a:extLst>
          </p:cNvPr>
          <p:cNvSpPr/>
          <p:nvPr/>
        </p:nvSpPr>
        <p:spPr>
          <a:xfrm>
            <a:off x="1181939" y="1178578"/>
            <a:ext cx="1216959" cy="396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Chatlog </a:t>
            </a:r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xmlns="" id="{18C84057-0EDE-408E-81C8-992FFE1A7B06}"/>
              </a:ext>
            </a:extLst>
          </p:cNvPr>
          <p:cNvSpPr/>
          <p:nvPr/>
        </p:nvSpPr>
        <p:spPr>
          <a:xfrm rot="16200000">
            <a:off x="4276165" y="3491926"/>
            <a:ext cx="591671" cy="35393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75CDA33-1E3E-4A38-AA85-E27B68A63971}"/>
              </a:ext>
            </a:extLst>
          </p:cNvPr>
          <p:cNvSpPr txBox="1"/>
          <p:nvPr/>
        </p:nvSpPr>
        <p:spPr>
          <a:xfrm>
            <a:off x="4896687" y="3123354"/>
            <a:ext cx="38237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Muli Light" panose="020B0600000101010101" charset="0"/>
              </a:rPr>
              <a:t>Each time will get </a:t>
            </a:r>
            <a:r>
              <a:rPr lang="en-US" altLang="ko-KR" sz="2000" b="1" dirty="0">
                <a:solidFill>
                  <a:srgbClr val="FF0000"/>
                </a:solidFill>
                <a:latin typeface="Muli Light" panose="020B0600000101010101" charset="0"/>
              </a:rPr>
              <a:t>another score</a:t>
            </a:r>
            <a:r>
              <a:rPr lang="en-US" altLang="ko-KR" sz="1600" b="1" dirty="0">
                <a:latin typeface="Muli Light" panose="020B0600000101010101" charset="0"/>
              </a:rPr>
              <a:t> that considered the maximum face expression possibility by ‘</a:t>
            </a:r>
            <a:r>
              <a:rPr lang="en-US" altLang="ko-KR" sz="1600" b="1" dirty="0" err="1">
                <a:latin typeface="Muli Light" panose="020B0600000101010101" charset="0"/>
              </a:rPr>
              <a:t>mememoji</a:t>
            </a:r>
            <a:r>
              <a:rPr lang="en-US" altLang="ko-KR" sz="1600" b="1" dirty="0">
                <a:latin typeface="Muli Light" panose="020B0600000101010101" charset="0"/>
              </a:rPr>
              <a:t>’  </a:t>
            </a:r>
            <a:endParaRPr lang="ko-KR" altLang="en-US" sz="1600" b="1" dirty="0">
              <a:latin typeface="Muli Light" panose="020B0600000101010101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0543D57-D5BA-47F2-B06A-AD020A92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457"/>
            <a:ext cx="9144000" cy="13389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1EF939D-5A1A-4554-9C71-7414ED9C3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364" y="2152097"/>
            <a:ext cx="2477992" cy="276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25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Face Detection in video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18D9DFA-3406-43A0-9B0E-7CA80DED42A2}"/>
              </a:ext>
            </a:extLst>
          </p:cNvPr>
          <p:cNvSpPr/>
          <p:nvPr/>
        </p:nvSpPr>
        <p:spPr>
          <a:xfrm>
            <a:off x="1181939" y="1178578"/>
            <a:ext cx="1216959" cy="396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Chatlog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FAA6B31-66A9-4E72-A5E4-BB00154B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0" y="1729910"/>
            <a:ext cx="3419475" cy="183832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5A0569EA-0566-4B96-8822-DA8C33758B43}"/>
              </a:ext>
            </a:extLst>
          </p:cNvPr>
          <p:cNvSpPr/>
          <p:nvPr/>
        </p:nvSpPr>
        <p:spPr>
          <a:xfrm rot="10800000">
            <a:off x="2575112" y="1977503"/>
            <a:ext cx="1721223" cy="1404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E2BF78EE-B05B-4C02-B105-ADF8CBC45E20}"/>
              </a:ext>
            </a:extLst>
          </p:cNvPr>
          <p:cNvSpPr/>
          <p:nvPr/>
        </p:nvSpPr>
        <p:spPr>
          <a:xfrm rot="10800000">
            <a:off x="2796987" y="2295301"/>
            <a:ext cx="1499347" cy="1404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6ECA9D69-1AAD-4F71-A531-507193DAABBE}"/>
              </a:ext>
            </a:extLst>
          </p:cNvPr>
          <p:cNvSpPr/>
          <p:nvPr/>
        </p:nvSpPr>
        <p:spPr>
          <a:xfrm rot="10800000">
            <a:off x="2938182" y="2588111"/>
            <a:ext cx="1358152" cy="1404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7397E2D5-0DD1-4931-A80E-86D5916BD5E5}"/>
              </a:ext>
            </a:extLst>
          </p:cNvPr>
          <p:cNvSpPr/>
          <p:nvPr/>
        </p:nvSpPr>
        <p:spPr>
          <a:xfrm rot="10800000">
            <a:off x="3180229" y="2905909"/>
            <a:ext cx="1116105" cy="1404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3CE8A577-A3A2-4451-85A6-6E5E41BC09C2}"/>
              </a:ext>
            </a:extLst>
          </p:cNvPr>
          <p:cNvSpPr/>
          <p:nvPr/>
        </p:nvSpPr>
        <p:spPr>
          <a:xfrm rot="10800000">
            <a:off x="3422276" y="3219175"/>
            <a:ext cx="874058" cy="1404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60BA7AC-05BC-47ED-8EB6-9D6E456B39F2}"/>
              </a:ext>
            </a:extLst>
          </p:cNvPr>
          <p:cNvSpPr txBox="1"/>
          <p:nvPr/>
        </p:nvSpPr>
        <p:spPr>
          <a:xfrm>
            <a:off x="835809" y="3477274"/>
            <a:ext cx="3126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[ Each score will be normalized ]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4E8DB04-545F-4841-A40A-A04BCE7FC034}"/>
              </a:ext>
            </a:extLst>
          </p:cNvPr>
          <p:cNvSpPr/>
          <p:nvPr/>
        </p:nvSpPr>
        <p:spPr>
          <a:xfrm>
            <a:off x="4457699" y="1988038"/>
            <a:ext cx="4022885" cy="1301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Muli Light" panose="020B0600000101010101" charset="0"/>
              </a:rPr>
              <a:t>We will consider chatlog scores and face detection scores at the specific times, Then it will lead us to </a:t>
            </a:r>
            <a:r>
              <a:rPr lang="en-US" altLang="ko-KR" sz="1800" b="1" dirty="0">
                <a:solidFill>
                  <a:srgbClr val="FFFF00"/>
                </a:solidFill>
                <a:latin typeface="Muli Light" panose="020B0600000101010101" charset="0"/>
              </a:rPr>
              <a:t>where the most likely highlights are</a:t>
            </a:r>
            <a:endParaRPr lang="ko-KR" altLang="en-US" sz="1600" b="1" dirty="0">
              <a:solidFill>
                <a:srgbClr val="FFFF00"/>
              </a:solidFill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4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202099" y="2107626"/>
            <a:ext cx="6739803" cy="9282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History (Archive)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19622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altLang="ko-KR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, 10</a:t>
            </a:r>
            <a:r>
              <a:rPr lang="en-US" sz="4800" baseline="300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419233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xmlns="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xmlns="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xmlns="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xmlns="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xmlns="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xmlns="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xmlns="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xmlns="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xmlns="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444597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xmlns="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xmlns="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xmlns="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523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Need of Archive(history) page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21386" y="1547966"/>
            <a:ext cx="7101227" cy="611619"/>
            <a:chOff x="1021386" y="1547966"/>
            <a:chExt cx="7101227" cy="611619"/>
          </a:xfrm>
        </p:grpSpPr>
        <p:sp>
          <p:nvSpPr>
            <p:cNvPr id="5" name="직사각형 4"/>
            <p:cNvSpPr/>
            <p:nvPr/>
          </p:nvSpPr>
          <p:spPr>
            <a:xfrm>
              <a:off x="3791890" y="1547967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Processing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21386" y="1547967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upload video</a:t>
              </a:r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2749262" y="1655454"/>
              <a:ext cx="749936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562395" y="1547966"/>
              <a:ext cx="1560218" cy="61161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download video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5519766" y="1655454"/>
              <a:ext cx="749936" cy="396644"/>
            </a:xfrm>
            <a:prstGeom prst="rightArrow">
              <a:avLst/>
            </a:prstGeom>
            <a:solidFill>
              <a:schemeClr val="accent3">
                <a:alpha val="50000"/>
              </a:schemeClr>
            </a:solidFill>
            <a:ln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</p:grpSp>
      <p:pic>
        <p:nvPicPr>
          <p:cNvPr id="3074" name="Picture 2" descr="C:\Users\진우\Downloads\businessman-with-doub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693" y="2647950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58595" y="3258234"/>
            <a:ext cx="2638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rgbClr val="305178"/>
                </a:solidFill>
                <a:latin typeface="Muli Light" panose="020B0604020202020204" charset="0"/>
              </a:rPr>
              <a:t>Don’t know where to </a:t>
            </a:r>
          </a:p>
          <a:p>
            <a:r>
              <a:rPr lang="en-US" altLang="ko-KR" sz="1800" b="1" dirty="0" smtClean="0">
                <a:solidFill>
                  <a:srgbClr val="305178"/>
                </a:solidFill>
                <a:latin typeface="Muli Light" panose="020B0604020202020204" charset="0"/>
              </a:rPr>
              <a:t>check/download video</a:t>
            </a:r>
            <a:endParaRPr lang="ko-KR" altLang="en-US" sz="1800" b="1" dirty="0">
              <a:solidFill>
                <a:srgbClr val="305178"/>
              </a:solidFill>
              <a:latin typeface="Muli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9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523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Archive(history) page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79" y="923927"/>
            <a:ext cx="6905642" cy="402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65960" y="1881581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Muli Light" panose="020B0604020202020204" charset="0"/>
              </a:rPr>
              <a:t>Archive button</a:t>
            </a:r>
            <a:endParaRPr lang="ko-KR" altLang="en-US" b="1" dirty="0">
              <a:solidFill>
                <a:srgbClr val="FF0000"/>
              </a:solidFill>
              <a:latin typeface="Muli Light" panose="020B060402020202020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9179" y="1821103"/>
            <a:ext cx="899032" cy="156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684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78" y="923926"/>
            <a:ext cx="7048357" cy="402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523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Archive(history) page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80360" y="4792903"/>
            <a:ext cx="790303" cy="156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63604" y="1076886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Muli Light" panose="020B0604020202020204" charset="0"/>
              </a:rPr>
              <a:t>Highlight of video</a:t>
            </a:r>
            <a:endParaRPr lang="ko-KR" altLang="en-US" b="1" dirty="0">
              <a:solidFill>
                <a:srgbClr val="FF0000"/>
              </a:solidFill>
              <a:latin typeface="Muli Light" panose="020B060402020202020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07028" y="1476103"/>
            <a:ext cx="5159286" cy="282157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70663" y="4717390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Muli Light" panose="020B0604020202020204" charset="0"/>
              </a:rPr>
              <a:t>Download link</a:t>
            </a:r>
            <a:endParaRPr lang="ko-KR" altLang="en-US" b="1" dirty="0">
              <a:solidFill>
                <a:srgbClr val="FF0000"/>
              </a:solidFill>
              <a:latin typeface="Muli Light" panose="020B060402020202020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80360" y="1430383"/>
            <a:ext cx="5185954" cy="3206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25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523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Archive(history) page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54" y="976449"/>
            <a:ext cx="6936892" cy="363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03554" y="4211605"/>
            <a:ext cx="1815995" cy="399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23548" y="2663657"/>
            <a:ext cx="2475669" cy="399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86412" y="2355880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Muli Light" panose="020B0604020202020204" charset="0"/>
              </a:rPr>
              <a:t>P</a:t>
            </a:r>
            <a:r>
              <a:rPr lang="en-US" altLang="ko-KR" b="1" dirty="0" smtClean="0">
                <a:solidFill>
                  <a:srgbClr val="FF0000"/>
                </a:solidFill>
                <a:latin typeface="Muli Light" panose="020B0604020202020204" charset="0"/>
              </a:rPr>
              <a:t>agination</a:t>
            </a:r>
            <a:endParaRPr lang="ko-KR" altLang="en-US" b="1" dirty="0">
              <a:solidFill>
                <a:srgbClr val="FF0000"/>
              </a:solidFill>
              <a:latin typeface="Muli Light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7065" y="390382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Muli Light" panose="020B0604020202020204" charset="0"/>
              </a:rPr>
              <a:t>Downloaded file</a:t>
            </a:r>
            <a:endParaRPr lang="ko-KR" altLang="en-US" b="1" dirty="0">
              <a:solidFill>
                <a:srgbClr val="FF0000"/>
              </a:solidFill>
              <a:latin typeface="Muli Light" panose="020B060402020202020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23548" y="1554745"/>
            <a:ext cx="1362864" cy="232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86412" y="151698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Muli Light" panose="020B0604020202020204" charset="0"/>
              </a:rPr>
              <a:t>Download link</a:t>
            </a:r>
            <a:endParaRPr lang="ko-KR" altLang="en-US" b="1" dirty="0">
              <a:solidFill>
                <a:srgbClr val="FF0000"/>
              </a:solidFill>
              <a:latin typeface="Muli Light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5049" y="4598925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Muli Light" panose="020B0604020202020204" charset="0"/>
              </a:rPr>
              <a:t>t</a:t>
            </a:r>
            <a:r>
              <a:rPr lang="en-US" altLang="ko-KR" b="1" dirty="0" smtClean="0">
                <a:solidFill>
                  <a:srgbClr val="FF0000"/>
                </a:solidFill>
                <a:latin typeface="Muli Light" panose="020B0604020202020204" charset="0"/>
              </a:rPr>
              <a:t>itle + number + “.mp4”</a:t>
            </a:r>
            <a:endParaRPr lang="ko-KR" altLang="en-US" b="1" dirty="0">
              <a:solidFill>
                <a:srgbClr val="FF0000"/>
              </a:solidFill>
              <a:latin typeface="Muli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347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202099" y="2107626"/>
            <a:ext cx="6739803" cy="9282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Threading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19622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altLang="ko-KR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, 10</a:t>
            </a:r>
            <a:r>
              <a:rPr lang="en-US" sz="4800" baseline="300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41923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Highlight Algorithm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692" y="1611502"/>
            <a:ext cx="1872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Upload </a:t>
            </a:r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  <a:sym typeface="Wingdings" panose="05000000000000000000" pitchFamily="2" charset="2"/>
              </a:rPr>
              <a:t> views.py</a:t>
            </a:r>
            <a:endParaRPr lang="ko-KR" altLang="en-US" b="1" dirty="0">
              <a:latin typeface="Muli Light" panose="020B0604020202020204" charset="0"/>
              <a:cs typeface="Poppins" panose="020B060402020202020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71450" y="1976182"/>
            <a:ext cx="8801100" cy="611618"/>
            <a:chOff x="290671" y="1062764"/>
            <a:chExt cx="8562658" cy="611618"/>
          </a:xfrm>
        </p:grpSpPr>
        <p:sp>
          <p:nvSpPr>
            <p:cNvPr id="3" name="직사각형 2"/>
            <p:cNvSpPr/>
            <p:nvPr/>
          </p:nvSpPr>
          <p:spPr>
            <a:xfrm>
              <a:off x="2072539" y="1062764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download chat</a:t>
              </a:r>
            </a:p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/</a:t>
              </a:r>
              <a:r>
                <a:rPr lang="en-US" altLang="ko-KR" b="1" dirty="0">
                  <a:latin typeface="Muli Light" panose="020B0604020202020204" charset="0"/>
                  <a:cs typeface="Poppins" panose="020B0604020202020204" charset="0"/>
                </a:rPr>
                <a:t> </a:t>
              </a:r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analyze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54407" y="1062764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split video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0671" y="1062764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upload video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636275" y="1062764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DB update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1832585" y="1170251"/>
              <a:ext cx="13322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3614453" y="1170251"/>
              <a:ext cx="13322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5396321" y="1170251"/>
              <a:ext cx="13322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18145" y="1062764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Home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7178189" y="1170251"/>
              <a:ext cx="13322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07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Problems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095" y="1611502"/>
            <a:ext cx="186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Muli Light" panose="020B0604020202020204" charset="0"/>
              </a:rPr>
              <a:t>Upload </a:t>
            </a:r>
            <a:r>
              <a:rPr lang="en-US" altLang="ko-KR" b="1" dirty="0" smtClean="0">
                <a:latin typeface="Muli Light" panose="020B0604020202020204" charset="0"/>
                <a:sym typeface="Wingdings" panose="05000000000000000000" pitchFamily="2" charset="2"/>
              </a:rPr>
              <a:t> views.py</a:t>
            </a:r>
            <a:endParaRPr lang="ko-KR" altLang="en-US" b="1" dirty="0">
              <a:latin typeface="Muli Light" panose="020B060402020202020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6850" y="1976182"/>
            <a:ext cx="8750300" cy="611618"/>
            <a:chOff x="290671" y="1062764"/>
            <a:chExt cx="8562658" cy="611618"/>
          </a:xfrm>
        </p:grpSpPr>
        <p:sp>
          <p:nvSpPr>
            <p:cNvPr id="3" name="직사각형 2"/>
            <p:cNvSpPr/>
            <p:nvPr/>
          </p:nvSpPr>
          <p:spPr>
            <a:xfrm>
              <a:off x="2072539" y="1062764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download chat</a:t>
              </a:r>
            </a:p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/ analyze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54407" y="1062764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split video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0671" y="1062764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upload video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636275" y="1062764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DB update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1832585" y="1170251"/>
              <a:ext cx="133224" cy="3966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3614453" y="1170251"/>
              <a:ext cx="133224" cy="3966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5396321" y="1170251"/>
              <a:ext cx="133224" cy="3966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18145" y="1062764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Home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7178189" y="1170251"/>
              <a:ext cx="13322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</p:grpSp>
      <p:pic>
        <p:nvPicPr>
          <p:cNvPr id="1026" name="Picture 2" descr="C:\Users\진우\Downloads\hourg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29" y="2943037"/>
            <a:ext cx="601868" cy="5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진우\Downloads\annoy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001" y="2797781"/>
            <a:ext cx="898746" cy="87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진우\Downloads\hourg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197" y="2943037"/>
            <a:ext cx="601868" cy="5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진우\Downloads\hourg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65" y="2943037"/>
            <a:ext cx="601868" cy="5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진우\Downloads\hourg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933" y="2943037"/>
            <a:ext cx="601868" cy="5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덧셈 기호 11"/>
          <p:cNvSpPr/>
          <p:nvPr/>
        </p:nvSpPr>
        <p:spPr>
          <a:xfrm>
            <a:off x="1698859" y="3053368"/>
            <a:ext cx="376370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uli Light" panose="020B0604020202020204" charset="0"/>
            </a:endParaRPr>
          </a:p>
        </p:txBody>
      </p:sp>
      <p:sp>
        <p:nvSpPr>
          <p:cNvPr id="21" name="덧셈 기호 20"/>
          <p:cNvSpPr/>
          <p:nvPr/>
        </p:nvSpPr>
        <p:spPr>
          <a:xfrm>
            <a:off x="3492880" y="3053368"/>
            <a:ext cx="376370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uli Light" panose="020B0604020202020204" charset="0"/>
            </a:endParaRPr>
          </a:p>
        </p:txBody>
      </p:sp>
      <p:sp>
        <p:nvSpPr>
          <p:cNvPr id="22" name="덧셈 기호 21"/>
          <p:cNvSpPr/>
          <p:nvPr/>
        </p:nvSpPr>
        <p:spPr>
          <a:xfrm>
            <a:off x="5274748" y="3053368"/>
            <a:ext cx="376370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Muli Light" panose="020B0604020202020204" charset="0"/>
            </a:endParaRPr>
          </a:p>
        </p:txBody>
      </p:sp>
      <p:sp>
        <p:nvSpPr>
          <p:cNvPr id="15" name="등호 14"/>
          <p:cNvSpPr/>
          <p:nvPr/>
        </p:nvSpPr>
        <p:spPr>
          <a:xfrm>
            <a:off x="7067658" y="3064174"/>
            <a:ext cx="354286" cy="3466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Muli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91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Using Thread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051" y="1183287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uli Light" panose="020B0604020202020204" charset="0"/>
              </a:rPr>
              <a:t>Upload </a:t>
            </a:r>
            <a:r>
              <a:rPr lang="en-US" altLang="ko-KR" b="1" dirty="0" smtClean="0">
                <a:latin typeface="Muli Light" panose="020B0604020202020204" charset="0"/>
                <a:sym typeface="Wingdings" panose="05000000000000000000" pitchFamily="2" charset="2"/>
              </a:rPr>
              <a:t> views.py</a:t>
            </a:r>
            <a:endParaRPr lang="ko-KR" altLang="en-US" b="1" dirty="0">
              <a:latin typeface="Muli Light" panose="020B0604020202020204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66130" y="3252702"/>
            <a:ext cx="8731820" cy="1060450"/>
            <a:chOff x="266130" y="3063303"/>
            <a:chExt cx="8731820" cy="106045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290671" y="3063303"/>
              <a:ext cx="8707279" cy="106045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65864" y="3272105"/>
              <a:ext cx="1560218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chat download</a:t>
              </a:r>
            </a:p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/analyze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876790" y="3272105"/>
              <a:ext cx="1560218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split video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87718" y="3272105"/>
              <a:ext cx="1560218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DB update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23" name="오른쪽 화살표 22"/>
            <p:cNvSpPr/>
            <p:nvPr/>
          </p:nvSpPr>
          <p:spPr>
            <a:xfrm>
              <a:off x="3629021" y="3379592"/>
              <a:ext cx="144830" cy="3966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5539947" y="3379592"/>
              <a:ext cx="144830" cy="3966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6130" y="3166010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i="1" dirty="0" err="1" smtClean="0">
                  <a:latin typeface="Muli Light" panose="020B0604020202020204" charset="0"/>
                </a:rPr>
                <a:t>algorithm_thread</a:t>
              </a:r>
              <a:endParaRPr lang="ko-KR" altLang="en-US" b="1" i="1" dirty="0">
                <a:latin typeface="Muli Light" panose="020B060402020202020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90671" y="1547966"/>
            <a:ext cx="8364877" cy="611619"/>
            <a:chOff x="290671" y="1547966"/>
            <a:chExt cx="8364877" cy="611619"/>
          </a:xfrm>
        </p:grpSpPr>
        <p:sp>
          <p:nvSpPr>
            <p:cNvPr id="3" name="직사각형 2"/>
            <p:cNvSpPr/>
            <p:nvPr/>
          </p:nvSpPr>
          <p:spPr>
            <a:xfrm>
              <a:off x="3693001" y="1547967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Home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0671" y="1547967"/>
              <a:ext cx="1435184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upload video</a:t>
              </a: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1959492" y="1655454"/>
              <a:ext cx="1499872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095330" y="1547966"/>
              <a:ext cx="1560218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History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32" name="오른쪽 화살표 31"/>
            <p:cNvSpPr/>
            <p:nvPr/>
          </p:nvSpPr>
          <p:spPr>
            <a:xfrm>
              <a:off x="5372349" y="1655454"/>
              <a:ext cx="1499872" cy="396644"/>
            </a:xfrm>
            <a:prstGeom prst="rightArrow">
              <a:avLst/>
            </a:prstGeom>
            <a:ln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072539" y="2211835"/>
            <a:ext cx="4871281" cy="755432"/>
            <a:chOff x="2072539" y="2159587"/>
            <a:chExt cx="4871281" cy="755432"/>
          </a:xfrm>
        </p:grpSpPr>
        <p:sp>
          <p:nvSpPr>
            <p:cNvPr id="10" name="오른쪽 화살표 9"/>
            <p:cNvSpPr/>
            <p:nvPr/>
          </p:nvSpPr>
          <p:spPr>
            <a:xfrm rot="5400000">
              <a:off x="1893145" y="2338981"/>
              <a:ext cx="755431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  <p:pic>
          <p:nvPicPr>
            <p:cNvPr id="2050" name="Picture 2" descr="C:\Users\진우\Downloads\tim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793" y="223250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오른쪽 화살표 33"/>
            <p:cNvSpPr/>
            <p:nvPr/>
          </p:nvSpPr>
          <p:spPr>
            <a:xfrm rot="16200000">
              <a:off x="6367782" y="2338982"/>
              <a:ext cx="755431" cy="396644"/>
            </a:xfrm>
            <a:prstGeom prst="rightArrow">
              <a:avLst/>
            </a:prstGeom>
            <a:ln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7051" y="2950530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uli Light" panose="020B0604020202020204" charset="0"/>
              </a:rPr>
              <a:t>Upload </a:t>
            </a:r>
            <a:r>
              <a:rPr lang="en-US" altLang="ko-KR" b="1" dirty="0" smtClean="0">
                <a:latin typeface="Muli Light" panose="020B0604020202020204" charset="0"/>
                <a:sym typeface="Wingdings" panose="05000000000000000000" pitchFamily="2" charset="2"/>
              </a:rPr>
              <a:t> highlightAlgo.py</a:t>
            </a:r>
            <a:endParaRPr lang="ko-KR" altLang="en-US" b="1" dirty="0">
              <a:latin typeface="Muli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99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202099" y="2107626"/>
            <a:ext cx="6739803" cy="9282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Video Utilities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19622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altLang="ko-KR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, 10</a:t>
            </a:r>
            <a:r>
              <a:rPr lang="en-US" sz="4800" baseline="300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9573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Video split &amp; merge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670" y="2700541"/>
            <a:ext cx="2514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Upload </a:t>
            </a:r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  <a:sym typeface="Wingdings" panose="05000000000000000000" pitchFamily="2" charset="2"/>
              </a:rPr>
              <a:t> video_util.py</a:t>
            </a:r>
            <a:endParaRPr lang="ko-KR" altLang="en-US" b="1" dirty="0">
              <a:latin typeface="Muli Light" panose="020B0604020202020204" charset="0"/>
              <a:cs typeface="Poppins" panose="020B060402020202020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1450" y="1293636"/>
            <a:ext cx="8801100" cy="611618"/>
            <a:chOff x="171450" y="1976182"/>
            <a:chExt cx="8801100" cy="611618"/>
          </a:xfrm>
        </p:grpSpPr>
        <p:sp>
          <p:nvSpPr>
            <p:cNvPr id="3" name="직사각형 2"/>
            <p:cNvSpPr/>
            <p:nvPr/>
          </p:nvSpPr>
          <p:spPr>
            <a:xfrm>
              <a:off x="2002937" y="1976182"/>
              <a:ext cx="1475149" cy="61161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download chat</a:t>
              </a:r>
            </a:p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/</a:t>
              </a:r>
              <a:r>
                <a:rPr lang="en-US" altLang="ko-KR" b="1" dirty="0">
                  <a:latin typeface="Muli Light" panose="020B0604020202020204" charset="0"/>
                  <a:cs typeface="Poppins" panose="020B0604020202020204" charset="0"/>
                </a:rPr>
                <a:t> </a:t>
              </a:r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analyze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34424" y="1976182"/>
              <a:ext cx="1475149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split video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1450" y="1976182"/>
              <a:ext cx="1475149" cy="61161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upload video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665912" y="1976182"/>
              <a:ext cx="1475149" cy="61161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DB update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1756301" y="2083669"/>
              <a:ext cx="136934" cy="396644"/>
            </a:xfrm>
            <a:prstGeom prst="rightArrow">
              <a:avLst/>
            </a:prstGeom>
            <a:solidFill>
              <a:schemeClr val="accent3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3587788" y="2083669"/>
              <a:ext cx="13693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5419276" y="2083669"/>
              <a:ext cx="13693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97401" y="1976182"/>
              <a:ext cx="1475149" cy="61161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Home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7250763" y="2083669"/>
              <a:ext cx="136934" cy="396644"/>
            </a:xfrm>
            <a:prstGeom prst="rightArrow">
              <a:avLst/>
            </a:prstGeom>
            <a:solidFill>
              <a:schemeClr val="accent3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81152" y="3250754"/>
            <a:ext cx="1475149" cy="6116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Uploaded Video</a:t>
            </a:r>
            <a:endParaRPr lang="ko-KR" altLang="en-US" b="1" dirty="0">
              <a:latin typeface="Muli Light" panose="020B0604020202020204" charset="0"/>
              <a:cs typeface="Poppins" panose="020B0604020202020204" charset="0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2135361" y="3358241"/>
            <a:ext cx="136934" cy="39664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51355" y="3250754"/>
            <a:ext cx="1475149" cy="6116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Extract </a:t>
            </a:r>
          </a:p>
          <a:p>
            <a:pPr algn="ctr"/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Time </a:t>
            </a:r>
            <a:r>
              <a:rPr lang="en-US" altLang="ko-KR" b="1" dirty="0">
                <a:latin typeface="Muli Light" panose="020B0604020202020204" charset="0"/>
                <a:cs typeface="Poppins" panose="020B0604020202020204" charset="0"/>
              </a:rPr>
              <a:t>S</a:t>
            </a:r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ection </a:t>
            </a:r>
            <a:endParaRPr lang="ko-KR" altLang="en-US" b="1" dirty="0">
              <a:latin typeface="Muli Light" panose="020B0604020202020204" charset="0"/>
              <a:cs typeface="Poppins" panose="020B0604020202020204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021557" y="2854429"/>
            <a:ext cx="2525454" cy="1366325"/>
            <a:chOff x="4652682" y="2719513"/>
            <a:chExt cx="2525454" cy="1366325"/>
          </a:xfrm>
        </p:grpSpPr>
        <p:grpSp>
          <p:nvGrpSpPr>
            <p:cNvPr id="27" name="그룹 26"/>
            <p:cNvGrpSpPr/>
            <p:nvPr/>
          </p:nvGrpSpPr>
          <p:grpSpPr>
            <a:xfrm>
              <a:off x="5021557" y="2719513"/>
              <a:ext cx="1787704" cy="1357748"/>
              <a:chOff x="5018045" y="2719513"/>
              <a:chExt cx="1787704" cy="135774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5018045" y="2719513"/>
                <a:ext cx="1787704" cy="26983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Muli Light" panose="020B0604020202020204" charset="0"/>
                    <a:cs typeface="Poppins" panose="020B0604020202020204" charset="0"/>
                  </a:rPr>
                  <a:t>new_video1.mp4</a:t>
                </a:r>
                <a:endParaRPr lang="ko-KR" altLang="en-US" b="1" dirty="0">
                  <a:latin typeface="Muli Light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018045" y="2989348"/>
                <a:ext cx="1787704" cy="26983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Muli Light" panose="020B0604020202020204" charset="0"/>
                    <a:cs typeface="Poppins" panose="020B0604020202020204" charset="0"/>
                  </a:rPr>
                  <a:t>new_video2.mp4</a:t>
                </a:r>
                <a:endParaRPr lang="ko-KR" altLang="en-US" b="1" dirty="0">
                  <a:latin typeface="Muli Light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018045" y="3267759"/>
                <a:ext cx="1787704" cy="26983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Muli Light" panose="020B0604020202020204" charset="0"/>
                    <a:cs typeface="Poppins" panose="020B0604020202020204" charset="0"/>
                  </a:rPr>
                  <a:t>new_video3.mp4</a:t>
                </a:r>
                <a:endParaRPr lang="ko-KR" altLang="en-US" b="1" dirty="0">
                  <a:latin typeface="Muli Light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018045" y="3537593"/>
                <a:ext cx="1787704" cy="26983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Muli Light" panose="020B0604020202020204" charset="0"/>
                    <a:cs typeface="Poppins" panose="020B0604020202020204" charset="0"/>
                  </a:rPr>
                  <a:t>new_video4.mp4</a:t>
                </a:r>
                <a:endParaRPr lang="ko-KR" altLang="en-US" b="1" dirty="0">
                  <a:latin typeface="Muli Light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018045" y="3807427"/>
                <a:ext cx="1787704" cy="26983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Muli Light" panose="020B0604020202020204" charset="0"/>
                    <a:cs typeface="Poppins" panose="020B0604020202020204" charset="0"/>
                  </a:rPr>
                  <a:t>new_video5.mp4</a:t>
                </a:r>
                <a:endParaRPr lang="ko-KR" altLang="en-US" b="1" dirty="0">
                  <a:latin typeface="Muli Light" panose="020B0604020202020204" charset="0"/>
                  <a:cs typeface="Poppins" panose="020B0604020202020204" charset="0"/>
                </a:endParaRPr>
              </a:p>
            </p:txBody>
          </p:sp>
        </p:grpSp>
        <p:sp>
          <p:nvSpPr>
            <p:cNvPr id="28" name="왼쪽 중괄호 27"/>
            <p:cNvSpPr/>
            <p:nvPr/>
          </p:nvSpPr>
          <p:spPr>
            <a:xfrm>
              <a:off x="4652682" y="2719514"/>
              <a:ext cx="213232" cy="1366324"/>
            </a:xfrm>
            <a:prstGeom prst="leftBrace">
              <a:avLst>
                <a:gd name="adj1" fmla="val 12166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왼쪽 중괄호 31"/>
            <p:cNvSpPr/>
            <p:nvPr/>
          </p:nvSpPr>
          <p:spPr>
            <a:xfrm rot="10800000">
              <a:off x="6964904" y="2719514"/>
              <a:ext cx="213232" cy="1366324"/>
            </a:xfrm>
            <a:prstGeom prst="leftBrace">
              <a:avLst>
                <a:gd name="adj1" fmla="val 12166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4505564" y="3358241"/>
            <a:ext cx="136934" cy="39664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17051" y="933611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uli Light" panose="020B0604020202020204" charset="0"/>
              </a:rPr>
              <a:t>Upload </a:t>
            </a:r>
            <a:r>
              <a:rPr lang="en-US" altLang="ko-KR" b="1" dirty="0" smtClean="0">
                <a:latin typeface="Muli Light" panose="020B0604020202020204" charset="0"/>
                <a:sym typeface="Wingdings" panose="05000000000000000000" pitchFamily="2" charset="2"/>
              </a:rPr>
              <a:t> views.py</a:t>
            </a:r>
            <a:endParaRPr lang="ko-KR" altLang="en-US" b="1" dirty="0">
              <a:latin typeface="Muli Light" panose="020B0604020202020204" charset="0"/>
            </a:endParaRPr>
          </a:p>
        </p:txBody>
      </p:sp>
      <p:pic>
        <p:nvPicPr>
          <p:cNvPr id="10242" name="Picture 2" descr="moviepy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44" y="167928"/>
            <a:ext cx="1907506" cy="5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3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76295" y="1604151"/>
            <a:ext cx="5628870" cy="24568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600" b="1" dirty="0" smtClean="0">
                <a:latin typeface="Abadi" panose="020B0604020104020204" pitchFamily="34" charset="0"/>
                <a:cs typeface="Arial" panose="020B0604020202020204" pitchFamily="34" charset="0"/>
              </a:rPr>
              <a:t>9</a:t>
            </a:r>
            <a:r>
              <a:rPr lang="en-US" altLang="ko-KR" sz="3600" b="1" baseline="30000" dirty="0" smtClean="0">
                <a:latin typeface="Abadi" panose="020B0604020104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3600" b="1" dirty="0" smtClean="0"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badi" panose="020B0604020104020204" pitchFamily="34" charset="0"/>
                <a:cs typeface="Arial" panose="020B0604020202020204" pitchFamily="34" charset="0"/>
              </a:rPr>
              <a:t>week’s progress</a:t>
            </a:r>
          </a:p>
          <a:p>
            <a:pPr marL="514350" indent="-514350">
              <a:buAutoNum type="arabicPeriod"/>
            </a:pPr>
            <a:r>
              <a:rPr lang="en-US" altLang="ko-KR" sz="3600" b="1" dirty="0" smtClean="0">
                <a:latin typeface="Abadi" panose="020B0604020104020204" pitchFamily="34" charset="0"/>
                <a:cs typeface="Arial" panose="020B0604020202020204" pitchFamily="34" charset="0"/>
              </a:rPr>
              <a:t>10</a:t>
            </a:r>
            <a:r>
              <a:rPr lang="en-US" altLang="ko-KR" sz="3600" b="1" baseline="30000" dirty="0" smtClean="0">
                <a:latin typeface="Abadi" panose="020B0604020104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3600" b="1" dirty="0" smtClean="0"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badi" panose="020B0604020104020204" pitchFamily="34" charset="0"/>
                <a:cs typeface="Arial" panose="020B0604020202020204" pitchFamily="34" charset="0"/>
              </a:rPr>
              <a:t>week’s progress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Abadi" panose="020B0604020104020204" pitchFamily="34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Abadi" panose="020B0604020104020204" pitchFamily="34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Video split &amp; merge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670" y="2458878"/>
            <a:ext cx="2514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Upload </a:t>
            </a:r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  <a:sym typeface="Wingdings" panose="05000000000000000000" pitchFamily="2" charset="2"/>
              </a:rPr>
              <a:t> video_util.py</a:t>
            </a:r>
            <a:endParaRPr lang="ko-KR" altLang="en-US" b="1" dirty="0">
              <a:latin typeface="Muli Light" panose="020B0604020202020204" charset="0"/>
              <a:cs typeface="Poppins" panose="020B060402020202020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1450" y="1293636"/>
            <a:ext cx="8801100" cy="611618"/>
            <a:chOff x="171450" y="1976182"/>
            <a:chExt cx="8801100" cy="611618"/>
          </a:xfrm>
        </p:grpSpPr>
        <p:sp>
          <p:nvSpPr>
            <p:cNvPr id="3" name="직사각형 2"/>
            <p:cNvSpPr/>
            <p:nvPr/>
          </p:nvSpPr>
          <p:spPr>
            <a:xfrm>
              <a:off x="2002937" y="1976182"/>
              <a:ext cx="1475149" cy="61161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download chat</a:t>
              </a:r>
            </a:p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/</a:t>
              </a:r>
              <a:r>
                <a:rPr lang="en-US" altLang="ko-KR" b="1" dirty="0">
                  <a:latin typeface="Muli Light" panose="020B0604020202020204" charset="0"/>
                  <a:cs typeface="Poppins" panose="020B0604020202020204" charset="0"/>
                </a:rPr>
                <a:t> </a:t>
              </a:r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analyze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34424" y="1976182"/>
              <a:ext cx="1475149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split video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1450" y="1976182"/>
              <a:ext cx="1475149" cy="61161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upload video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665912" y="1976182"/>
              <a:ext cx="1475149" cy="61161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DB update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1756301" y="2083669"/>
              <a:ext cx="136934" cy="396644"/>
            </a:xfrm>
            <a:prstGeom prst="rightArrow">
              <a:avLst/>
            </a:prstGeom>
            <a:solidFill>
              <a:schemeClr val="accent3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3587788" y="2083669"/>
              <a:ext cx="13693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5419276" y="2083669"/>
              <a:ext cx="13693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97401" y="1976182"/>
              <a:ext cx="1475149" cy="61161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  <a:cs typeface="Poppins" panose="020B0604020202020204" charset="0"/>
                </a:rPr>
                <a:t>Home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7250763" y="2083669"/>
              <a:ext cx="136934" cy="396644"/>
            </a:xfrm>
            <a:prstGeom prst="rightArrow">
              <a:avLst/>
            </a:prstGeom>
            <a:solidFill>
              <a:schemeClr val="accent3">
                <a:alpha val="50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912548" y="3250754"/>
            <a:ext cx="1475149" cy="6116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Highlighted</a:t>
            </a:r>
          </a:p>
          <a:p>
            <a:pPr algn="ctr"/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Video</a:t>
            </a:r>
            <a:endParaRPr lang="ko-KR" altLang="en-US" b="1" dirty="0">
              <a:latin typeface="Muli Light" panose="020B0604020202020204" charset="0"/>
              <a:cs typeface="Poppins" panose="020B0604020202020204" charset="0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408958" y="3358241"/>
            <a:ext cx="136934" cy="39664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67152" y="3250754"/>
            <a:ext cx="1475149" cy="6116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Choose</a:t>
            </a:r>
          </a:p>
          <a:p>
            <a:pPr algn="ctr"/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What to use</a:t>
            </a:r>
            <a:endParaRPr lang="ko-KR" altLang="en-US" b="1" dirty="0">
              <a:latin typeface="Muli Light" panose="020B0604020202020204" charset="0"/>
              <a:cs typeface="Poppins" panose="020B0604020202020204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71450" y="2873401"/>
            <a:ext cx="2525454" cy="1366325"/>
            <a:chOff x="4652682" y="2719513"/>
            <a:chExt cx="2525454" cy="1366325"/>
          </a:xfrm>
        </p:grpSpPr>
        <p:grpSp>
          <p:nvGrpSpPr>
            <p:cNvPr id="27" name="그룹 26"/>
            <p:cNvGrpSpPr/>
            <p:nvPr/>
          </p:nvGrpSpPr>
          <p:grpSpPr>
            <a:xfrm>
              <a:off x="5021557" y="2719513"/>
              <a:ext cx="1787704" cy="1357748"/>
              <a:chOff x="5018045" y="2719513"/>
              <a:chExt cx="1787704" cy="135774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5018045" y="2719513"/>
                <a:ext cx="1787704" cy="26983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Muli Light" panose="020B0604020202020204" charset="0"/>
                    <a:cs typeface="Poppins" panose="020B0604020202020204" charset="0"/>
                  </a:rPr>
                  <a:t>new_video1.mp4</a:t>
                </a:r>
                <a:endParaRPr lang="ko-KR" altLang="en-US" b="1" dirty="0">
                  <a:latin typeface="Muli Light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018045" y="2989348"/>
                <a:ext cx="1787704" cy="26983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Muli Light" panose="020B0604020202020204" charset="0"/>
                    <a:cs typeface="Poppins" panose="020B0604020202020204" charset="0"/>
                  </a:rPr>
                  <a:t>new_video2.mp4</a:t>
                </a:r>
                <a:endParaRPr lang="ko-KR" altLang="en-US" b="1" dirty="0">
                  <a:latin typeface="Muli Light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018045" y="3267759"/>
                <a:ext cx="1787704" cy="26983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Muli Light" panose="020B0604020202020204" charset="0"/>
                    <a:cs typeface="Poppins" panose="020B0604020202020204" charset="0"/>
                  </a:rPr>
                  <a:t>new_video3.mp4</a:t>
                </a:r>
                <a:endParaRPr lang="ko-KR" altLang="en-US" b="1" dirty="0">
                  <a:latin typeface="Muli Light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018045" y="3537593"/>
                <a:ext cx="1787704" cy="26983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Muli Light" panose="020B0604020202020204" charset="0"/>
                    <a:cs typeface="Poppins" panose="020B0604020202020204" charset="0"/>
                  </a:rPr>
                  <a:t>new_video4.mp4</a:t>
                </a:r>
                <a:endParaRPr lang="ko-KR" altLang="en-US" b="1" dirty="0">
                  <a:latin typeface="Muli Light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018045" y="3807427"/>
                <a:ext cx="1787704" cy="26983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Muli Light" panose="020B0604020202020204" charset="0"/>
                    <a:cs typeface="Poppins" panose="020B0604020202020204" charset="0"/>
                  </a:rPr>
                  <a:t>new_video5.mp4</a:t>
                </a:r>
                <a:endParaRPr lang="ko-KR" altLang="en-US" b="1" dirty="0">
                  <a:latin typeface="Muli Light" panose="020B0604020202020204" charset="0"/>
                  <a:cs typeface="Poppins" panose="020B0604020202020204" charset="0"/>
                </a:endParaRPr>
              </a:p>
            </p:txBody>
          </p:sp>
        </p:grpSp>
        <p:sp>
          <p:nvSpPr>
            <p:cNvPr id="28" name="왼쪽 중괄호 27"/>
            <p:cNvSpPr/>
            <p:nvPr/>
          </p:nvSpPr>
          <p:spPr>
            <a:xfrm>
              <a:off x="4652682" y="2719514"/>
              <a:ext cx="213232" cy="1366324"/>
            </a:xfrm>
            <a:prstGeom prst="leftBrace">
              <a:avLst>
                <a:gd name="adj1" fmla="val 12166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왼쪽 중괄호 31"/>
            <p:cNvSpPr/>
            <p:nvPr/>
          </p:nvSpPr>
          <p:spPr>
            <a:xfrm rot="10800000">
              <a:off x="6964904" y="2719514"/>
              <a:ext cx="213232" cy="1366324"/>
            </a:xfrm>
            <a:prstGeom prst="leftBrace">
              <a:avLst>
                <a:gd name="adj1" fmla="val 12166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3063561" y="3358241"/>
            <a:ext cx="136934" cy="39664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17051" y="933611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uli Light" panose="020B0604020202020204" charset="0"/>
              </a:rPr>
              <a:t>Upload </a:t>
            </a:r>
            <a:r>
              <a:rPr lang="en-US" altLang="ko-KR" b="1" dirty="0" smtClean="0">
                <a:latin typeface="Muli Light" panose="020B0604020202020204" charset="0"/>
                <a:sym typeface="Wingdings" panose="05000000000000000000" pitchFamily="2" charset="2"/>
              </a:rPr>
              <a:t> views.py</a:t>
            </a:r>
            <a:endParaRPr lang="ko-KR" altLang="en-US" b="1" dirty="0">
              <a:latin typeface="Muli Light" panose="020B0604020202020204" charset="0"/>
            </a:endParaRPr>
          </a:p>
        </p:txBody>
      </p:sp>
      <p:pic>
        <p:nvPicPr>
          <p:cNvPr id="29" name="Picture 2" descr="moviepy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44" y="167928"/>
            <a:ext cx="1907506" cy="5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7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Video crop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670" y="910929"/>
            <a:ext cx="2514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Upload </a:t>
            </a:r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  <a:sym typeface="Wingdings" panose="05000000000000000000" pitchFamily="2" charset="2"/>
              </a:rPr>
              <a:t> video_util.py</a:t>
            </a:r>
            <a:endParaRPr lang="ko-KR" altLang="en-US" b="1" dirty="0">
              <a:latin typeface="Muli Light" panose="020B0604020202020204" charset="0"/>
              <a:cs typeface="Poppins" panose="020B060402020202020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81152" y="1317451"/>
            <a:ext cx="1475149" cy="6116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Uploaded Video</a:t>
            </a:r>
            <a:endParaRPr lang="ko-KR" altLang="en-US" b="1" dirty="0">
              <a:latin typeface="Muli Light" panose="020B0604020202020204" charset="0"/>
              <a:cs typeface="Poppins" panose="020B0604020202020204" charset="0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2135361" y="1424938"/>
            <a:ext cx="136934" cy="39664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651355" y="1317451"/>
            <a:ext cx="1475149" cy="6116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Extract </a:t>
            </a:r>
          </a:p>
          <a:p>
            <a:pPr algn="ctr"/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Time </a:t>
            </a:r>
            <a:r>
              <a:rPr lang="en-US" altLang="ko-KR" b="1" dirty="0">
                <a:latin typeface="Muli Light" panose="020B0604020202020204" charset="0"/>
                <a:cs typeface="Poppins" panose="020B0604020202020204" charset="0"/>
              </a:rPr>
              <a:t>S</a:t>
            </a:r>
            <a:r>
              <a:rPr lang="en-US" altLang="ko-KR" b="1" dirty="0" smtClean="0">
                <a:latin typeface="Muli Light" panose="020B0604020202020204" charset="0"/>
                <a:cs typeface="Poppins" panose="020B0604020202020204" charset="0"/>
              </a:rPr>
              <a:t>ection </a:t>
            </a:r>
            <a:endParaRPr lang="ko-KR" altLang="en-US" b="1" dirty="0">
              <a:latin typeface="Muli Light" panose="020B0604020202020204" charset="0"/>
              <a:cs typeface="Poppins" panose="020B060402020202020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988978" y="2337377"/>
            <a:ext cx="3909192" cy="2221640"/>
            <a:chOff x="988978" y="2337377"/>
            <a:chExt cx="3909192" cy="222164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2940">
              <a:off x="1419211" y="2337377"/>
              <a:ext cx="3478959" cy="2221640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2940">
              <a:off x="1311652" y="2337377"/>
              <a:ext cx="3478959" cy="2221640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2940">
              <a:off x="1204094" y="2337377"/>
              <a:ext cx="3478959" cy="2221640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2940">
              <a:off x="1096536" y="2337377"/>
              <a:ext cx="3478959" cy="2221640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2940">
              <a:off x="988978" y="2337377"/>
              <a:ext cx="3478959" cy="2221640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" name="오른쪽 화살표 48"/>
          <p:cNvSpPr/>
          <p:nvPr/>
        </p:nvSpPr>
        <p:spPr>
          <a:xfrm>
            <a:off x="5216088" y="3332115"/>
            <a:ext cx="653143" cy="39664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6238329" y="2922193"/>
            <a:ext cx="1842481" cy="1190558"/>
            <a:chOff x="6238329" y="2922193"/>
            <a:chExt cx="1842481" cy="1190558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554011" y="2922193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475090" y="2927180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396170" y="2933496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317250" y="2939812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7788">
              <a:off x="6238329" y="2948123"/>
              <a:ext cx="1526799" cy="1164628"/>
            </a:xfrm>
            <a:prstGeom prst="rect">
              <a:avLst/>
            </a:prstGeom>
            <a:noFill/>
            <a:ln>
              <a:noFill/>
            </a:ln>
            <a:scene3d>
              <a:camera prst="perspectiveContrastingLeftFacing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1" name="Picture 5" descr="opencv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844" y="257297"/>
            <a:ext cx="2017046" cy="197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202099" y="2107626"/>
            <a:ext cx="6739803" cy="9282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Server Test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19622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altLang="ko-KR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, 10</a:t>
            </a:r>
            <a:r>
              <a:rPr lang="en-US" sz="4800" baseline="300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161485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Apply server &amp; BugFix 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F52126-AD25-4DE7-B887-B36800ABD704}"/>
              </a:ext>
            </a:extLst>
          </p:cNvPr>
          <p:cNvSpPr/>
          <p:nvPr/>
        </p:nvSpPr>
        <p:spPr>
          <a:xfrm>
            <a:off x="4441924" y="2471142"/>
            <a:ext cx="970516" cy="64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over  limited area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B336CD3-A015-4894-B283-D62BCC17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32" y="2471142"/>
            <a:ext cx="2912927" cy="1805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7F8E9DD-386C-4571-8334-792B91918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07" y="1771080"/>
            <a:ext cx="3795025" cy="240703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E58D7BBE-141E-4E6B-A80B-50B6B031B2E4}"/>
              </a:ext>
            </a:extLst>
          </p:cNvPr>
          <p:cNvSpPr/>
          <p:nvPr/>
        </p:nvSpPr>
        <p:spPr>
          <a:xfrm>
            <a:off x="4538382" y="3507995"/>
            <a:ext cx="874058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3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=""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Apply server &amp; BugFix 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F52126-AD25-4DE7-B887-B36800ABD704}"/>
              </a:ext>
            </a:extLst>
          </p:cNvPr>
          <p:cNvSpPr/>
          <p:nvPr/>
        </p:nvSpPr>
        <p:spPr>
          <a:xfrm>
            <a:off x="477088" y="2571749"/>
            <a:ext cx="1923212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can’t accesse dynamic created static file in Django 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="" xmlns:a16="http://schemas.microsoft.com/office/drawing/2014/main" id="{77A16DE5-61D2-449E-9BBE-6D7EABF719AB}"/>
              </a:ext>
            </a:extLst>
          </p:cNvPr>
          <p:cNvSpPr/>
          <p:nvPr/>
        </p:nvSpPr>
        <p:spPr>
          <a:xfrm>
            <a:off x="2827809" y="2862810"/>
            <a:ext cx="874058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7E13361-A82F-4C7B-A3F1-98BD4C12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376" y="1339696"/>
            <a:ext cx="4591242" cy="3046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EFC2778-E798-486A-81B1-36CA7372F4F3}"/>
              </a:ext>
            </a:extLst>
          </p:cNvPr>
          <p:cNvSpPr txBox="1"/>
          <p:nvPr/>
        </p:nvSpPr>
        <p:spPr>
          <a:xfrm>
            <a:off x="5055070" y="4411297"/>
            <a:ext cx="2739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[can’t access history videos]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7064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=""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Apply server &amp; BugFix 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BC2DCF5F-DCBA-423D-A145-6DFE73B5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"/>
          <a:stretch/>
        </p:blipFill>
        <p:spPr>
          <a:xfrm>
            <a:off x="2906601" y="1498271"/>
            <a:ext cx="5934057" cy="29337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F52126-AD25-4DE7-B887-B36800ABD704}"/>
              </a:ext>
            </a:extLst>
          </p:cNvPr>
          <p:cNvSpPr/>
          <p:nvPr/>
        </p:nvSpPr>
        <p:spPr>
          <a:xfrm>
            <a:off x="477088" y="2505075"/>
            <a:ext cx="1332661" cy="779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large File upload </a:t>
            </a:r>
          </a:p>
          <a:p>
            <a:pPr algn="ctr"/>
            <a:r>
              <a:rPr lang="en-US" altLang="ko-KR"/>
              <a:t>(over 16GB) 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="" xmlns:a16="http://schemas.microsoft.com/office/drawing/2014/main" id="{77A16DE5-61D2-449E-9BBE-6D7EABF719AB}"/>
              </a:ext>
            </a:extLst>
          </p:cNvPr>
          <p:cNvSpPr/>
          <p:nvPr/>
        </p:nvSpPr>
        <p:spPr>
          <a:xfrm>
            <a:off x="1921146" y="2824711"/>
            <a:ext cx="874058" cy="140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375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523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Trouble Shooting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511334" y="1585505"/>
            <a:ext cx="4121332" cy="1972491"/>
            <a:chOff x="920931" y="2109652"/>
            <a:chExt cx="4121332" cy="1972491"/>
          </a:xfrm>
        </p:grpSpPr>
        <p:sp>
          <p:nvSpPr>
            <p:cNvPr id="4" name="타원 3"/>
            <p:cNvSpPr/>
            <p:nvPr/>
          </p:nvSpPr>
          <p:spPr>
            <a:xfrm>
              <a:off x="3396343" y="2109652"/>
              <a:ext cx="1645920" cy="67926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Static Files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920931" y="2109652"/>
              <a:ext cx="1645920" cy="67926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Muli Light" panose="020B0604020202020204" charset="0"/>
                </a:rPr>
                <a:t>Web </a:t>
              </a:r>
              <a:r>
                <a:rPr lang="en-US" altLang="ko-KR" b="1" dirty="0" smtClean="0">
                  <a:latin typeface="Muli Light" panose="020B0604020202020204" charset="0"/>
                </a:rPr>
                <a:t>Standards</a:t>
              </a:r>
              <a:endParaRPr lang="en-US" altLang="ko-KR" b="1" dirty="0">
                <a:latin typeface="Muli Light" panose="020B0604020202020204" charset="0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920931" y="3402875"/>
              <a:ext cx="1645920" cy="67926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Frame Rate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96343" y="3402875"/>
              <a:ext cx="1645920" cy="67926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Muli Light" panose="020B0604020202020204" charset="0"/>
                </a:rPr>
                <a:t>CSRF</a:t>
              </a:r>
              <a:endParaRPr lang="ko-KR" altLang="en-US" b="1" dirty="0">
                <a:latin typeface="Muli Light" panose="020B0604020202020204" charset="0"/>
              </a:endParaRPr>
            </a:p>
          </p:txBody>
        </p:sp>
      </p:grpSp>
      <p:pic>
        <p:nvPicPr>
          <p:cNvPr id="16" name="Picture 2" descr="C:\Users\진우\Downloads\businessman-with-doub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709" y="2063929"/>
            <a:ext cx="918754" cy="9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15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15" y="1167135"/>
            <a:ext cx="3817064" cy="125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523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Trouble Shooting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901799" y="441936"/>
            <a:ext cx="1645920" cy="67926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Muli Light" panose="020B0604020202020204" charset="0"/>
              </a:rPr>
              <a:t>Web </a:t>
            </a:r>
            <a:r>
              <a:rPr lang="en-US" altLang="ko-KR" b="1" dirty="0" smtClean="0">
                <a:latin typeface="Muli Light" panose="020B0604020202020204" charset="0"/>
              </a:rPr>
              <a:t>Standards</a:t>
            </a:r>
            <a:endParaRPr lang="en-US" altLang="ko-KR" b="1" dirty="0">
              <a:latin typeface="Muli Light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0160" y="22664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4344" y="171240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i="1" dirty="0" smtClean="0"/>
              <a:t>No absolute path!!!</a:t>
            </a:r>
            <a:endParaRPr lang="ko-KR" altLang="en-US" sz="1800" i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2151145" y="2769326"/>
            <a:ext cx="5003074" cy="2021790"/>
            <a:chOff x="2151145" y="2769326"/>
            <a:chExt cx="5003074" cy="202179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145" y="2769326"/>
              <a:ext cx="5003074" cy="2021790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0" name="직선 연결선 9"/>
            <p:cNvCxnSpPr/>
            <p:nvPr/>
          </p:nvCxnSpPr>
          <p:spPr>
            <a:xfrm>
              <a:off x="5792659" y="3520444"/>
              <a:ext cx="130820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546006" y="3677196"/>
              <a:ext cx="379068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2" name="직선 연결선 21"/>
          <p:cNvCxnSpPr/>
          <p:nvPr/>
        </p:nvCxnSpPr>
        <p:spPr>
          <a:xfrm>
            <a:off x="3441345" y="1665518"/>
            <a:ext cx="24565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441345" y="1897078"/>
            <a:ext cx="24565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441345" y="2138741"/>
            <a:ext cx="24565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734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523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Trouble Shooting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901799" y="441936"/>
            <a:ext cx="1645920" cy="6792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Muli Light" panose="020B0604020202020204" charset="0"/>
              </a:rPr>
              <a:t>Static Files</a:t>
            </a:r>
            <a:endParaRPr lang="ko-KR" altLang="en-US" b="1" dirty="0">
              <a:latin typeface="Muli Light" panose="020B060402020202020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16" y="1910649"/>
            <a:ext cx="3515062" cy="248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2091" y="1350019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i="1" dirty="0" smtClean="0"/>
              <a:t>Black Box???</a:t>
            </a:r>
            <a:endParaRPr lang="ko-KR" altLang="en-US" sz="1800" i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4573535" y="1217688"/>
            <a:ext cx="3525436" cy="3760124"/>
            <a:chOff x="4573535" y="1217688"/>
            <a:chExt cx="3525436" cy="3760124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3535" y="3152139"/>
              <a:ext cx="3525436" cy="1825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9" name="Picture 5" descr="http://blog.hannal.com/assets/uploads/2015/04/06-webserver-static_resource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3535" y="1217688"/>
              <a:ext cx="3525436" cy="186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0197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523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Trouble Shooting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901799" y="441936"/>
            <a:ext cx="1645920" cy="6792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Muli Light" panose="020B0604020202020204" charset="0"/>
              </a:rPr>
              <a:t>Frame Rate</a:t>
            </a:r>
            <a:endParaRPr lang="ko-KR" altLang="en-US" b="1" dirty="0">
              <a:latin typeface="Muli Light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0160" y="22664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97128" y="118342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i="1" dirty="0"/>
              <a:t>About Frame Rates or Why 29.97?</a:t>
            </a:r>
            <a:endParaRPr lang="ko-KR" altLang="en-US" sz="1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46888" y="1835519"/>
            <a:ext cx="7650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 smtClean="0"/>
              <a:t>However </a:t>
            </a:r>
            <a:r>
              <a:rPr lang="en-US" altLang="ko-KR" dirty="0"/>
              <a:t>that all changed when </a:t>
            </a:r>
            <a:r>
              <a:rPr lang="en-US" altLang="ko-KR" b="1" dirty="0">
                <a:solidFill>
                  <a:srgbClr val="FF0000"/>
                </a:solidFill>
              </a:rPr>
              <a:t>color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television was introduced.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The </a:t>
            </a:r>
            <a:r>
              <a:rPr lang="en-US" altLang="ko-KR" dirty="0"/>
              <a:t>color carrier signal was phasing </a:t>
            </a:r>
            <a:r>
              <a:rPr lang="en-US" altLang="ko-KR" dirty="0" smtClean="0"/>
              <a:t>with </a:t>
            </a:r>
            <a:r>
              <a:rPr lang="en-US" altLang="ko-KR" dirty="0"/>
              <a:t>the sound carrier signal because they were very close in the spectrum. </a:t>
            </a:r>
            <a:r>
              <a:rPr lang="en-US" altLang="ko-KR" dirty="0" smtClean="0"/>
              <a:t>This </a:t>
            </a:r>
            <a:r>
              <a:rPr lang="en-US" altLang="ko-KR" dirty="0"/>
              <a:t>made the picture look un-watchable.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The </a:t>
            </a:r>
            <a:r>
              <a:rPr lang="en-US" altLang="ko-KR" b="1" dirty="0">
                <a:solidFill>
                  <a:srgbClr val="FF0000"/>
                </a:solidFill>
              </a:rPr>
              <a:t>quick fix</a:t>
            </a:r>
            <a:r>
              <a:rPr lang="en-US" altLang="ko-KR" dirty="0"/>
              <a:t> they came up with was to </a:t>
            </a:r>
            <a:r>
              <a:rPr lang="en-US" altLang="ko-KR" b="1" dirty="0">
                <a:solidFill>
                  <a:srgbClr val="FF0000"/>
                </a:solidFill>
              </a:rPr>
              <a:t>reduce the framerate by .03fps</a:t>
            </a:r>
            <a:r>
              <a:rPr lang="en-US" altLang="ko-KR" dirty="0"/>
              <a:t> which moved the two signals out of phase.</a:t>
            </a:r>
          </a:p>
          <a:p>
            <a:endParaRPr lang="ko-KR" altLang="en-US" dirty="0"/>
          </a:p>
        </p:txBody>
      </p:sp>
      <p:pic>
        <p:nvPicPr>
          <p:cNvPr id="4098" name="Picture 2" descr="2694334-2563927-thumbn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424" y="3592149"/>
            <a:ext cx="1428750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19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63289" y="1271041"/>
            <a:ext cx="8679005" cy="32337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lnSpc>
                <a:spcPct val="200000"/>
              </a:lnSpc>
              <a:buFont typeface="Arial"/>
              <a:buAutoNum type="arabicPeriod"/>
            </a:pP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Chat Algorithm </a:t>
            </a: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Improvement</a:t>
            </a: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 - </a:t>
            </a:r>
            <a:r>
              <a:rPr lang="en-US" altLang="ko-KR" sz="2800" dirty="0" err="1">
                <a:latin typeface="Abadi" panose="020B0604020104020204" pitchFamily="34" charset="0"/>
                <a:cs typeface="Arial" panose="020B0604020202020204" pitchFamily="34" charset="0"/>
              </a:rPr>
              <a:t>Hyunjae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History(Archive) - </a:t>
            </a:r>
            <a:r>
              <a:rPr lang="en-US" altLang="ko-KR" sz="2800" dirty="0" err="1" smtClean="0">
                <a:latin typeface="Abadi" panose="020B0604020104020204" pitchFamily="34" charset="0"/>
                <a:cs typeface="Arial" panose="020B0604020202020204" pitchFamily="34" charset="0"/>
              </a:rPr>
              <a:t>Jinwoo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Video Utilities - </a:t>
            </a:r>
            <a:r>
              <a:rPr lang="en-US" altLang="ko-KR" sz="2800" dirty="0" err="1">
                <a:latin typeface="Abadi" panose="020B0604020104020204" pitchFamily="34" charset="0"/>
                <a:cs typeface="Arial" panose="020B0604020202020204" pitchFamily="34" charset="0"/>
              </a:rPr>
              <a:t>Jisu</a:t>
            </a: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135669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altLang="ko-KR" sz="4800" baseline="300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13523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Trouble Shooting</a:t>
            </a:r>
            <a:endParaRPr lang="en-US" sz="44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901799" y="441936"/>
            <a:ext cx="1645920" cy="6792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Muli Light" panose="020B0604020202020204" charset="0"/>
              </a:rPr>
              <a:t>CSRF</a:t>
            </a:r>
            <a:endParaRPr lang="ko-KR" altLang="en-US" b="1" dirty="0">
              <a:latin typeface="Muli Light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7805" y="20166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46159" y="123702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i="1" dirty="0" smtClean="0"/>
              <a:t>Huge file upload need different mechanism</a:t>
            </a:r>
            <a:endParaRPr lang="ko-KR" altLang="en-US" sz="1800" i="1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82" y="1671493"/>
            <a:ext cx="5827236" cy="284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진우\Downloads\businessman-with-doub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455" y="2324380"/>
            <a:ext cx="1432608" cy="143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197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08703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xmlns="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xmlns="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Frame resizing, Web UI, Designing highlight 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022261"/>
              </p:ext>
            </p:extLst>
          </p:nvPr>
        </p:nvGraphicFramePr>
        <p:xfrm>
          <a:off x="676834" y="1104525"/>
          <a:ext cx="7485529" cy="3527984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xmlns="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xmlns="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</a:t>
                      </a:r>
                      <a:r>
                        <a:rPr lang="en-US" altLang="ko-KR" dirty="0" smtClean="0"/>
                        <a:t>test </a:t>
                      </a:r>
                      <a:r>
                        <a:rPr lang="en-US" altLang="ko-KR" b="1" dirty="0" smtClean="0">
                          <a:solidFill>
                            <a:srgbClr val="00B050"/>
                          </a:solidFill>
                        </a:rPr>
                        <a:t>+ History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en-US" altLang="ko-KR" baseline="30000" dirty="0"/>
                        <a:t>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</a:t>
                      </a: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algorithm development and test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 Server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6" y="1566571"/>
            <a:ext cx="84582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6" y="1560221"/>
            <a:ext cx="82486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65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6" y="1572921"/>
            <a:ext cx="787717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649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202099" y="2107626"/>
            <a:ext cx="6739803" cy="9282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Q&amp;A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19622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Thank you</a:t>
            </a:r>
            <a:endParaRPr lang="en-US" sz="4800" dirty="0">
              <a:solidFill>
                <a:srgbClr val="305178"/>
              </a:solidFill>
              <a:latin typeface="Poppins" panose="020B0600000101010101" charset="0"/>
              <a:cs typeface="Poppi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4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63289" y="1271041"/>
            <a:ext cx="8679005" cy="32337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lnSpc>
                <a:spcPct val="200000"/>
              </a:lnSpc>
              <a:buFont typeface="Arial"/>
              <a:buAutoNum type="arabicPeriod"/>
            </a:pP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Face </a:t>
            </a: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detection in video -</a:t>
            </a: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 err="1">
                <a:latin typeface="Abadi" panose="020B0604020104020204" pitchFamily="34" charset="0"/>
                <a:cs typeface="Arial" panose="020B0604020202020204" pitchFamily="34" charset="0"/>
              </a:rPr>
              <a:t>Hyunjae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Merging </a:t>
            </a: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ll </a:t>
            </a: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F</a:t>
            </a: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unctions, Threading - </a:t>
            </a:r>
            <a:r>
              <a:rPr lang="en-US" altLang="ko-KR" sz="2800" dirty="0" err="1" smtClean="0">
                <a:latin typeface="Abadi" panose="020B0604020104020204" pitchFamily="34" charset="0"/>
                <a:cs typeface="Arial" panose="020B0604020202020204" pitchFamily="34" charset="0"/>
              </a:rPr>
              <a:t>Jinwoo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Server Test, </a:t>
            </a:r>
            <a:r>
              <a:rPr lang="en-US" altLang="ko-KR" sz="2800" dirty="0" err="1" smtClean="0">
                <a:latin typeface="Abadi" panose="020B0604020104020204" pitchFamily="34" charset="0"/>
                <a:cs typeface="Arial" panose="020B0604020202020204" pitchFamily="34" charset="0"/>
              </a:rPr>
              <a:t>Bugfix</a:t>
            </a: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- </a:t>
            </a:r>
            <a:r>
              <a:rPr lang="en-US" altLang="ko-KR" sz="2800" dirty="0" err="1">
                <a:latin typeface="Abadi" panose="020B0604020104020204" pitchFamily="34" charset="0"/>
                <a:cs typeface="Arial" panose="020B0604020202020204" pitchFamily="34" charset="0"/>
              </a:rPr>
              <a:t>Jisu</a:t>
            </a: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135669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10</a:t>
            </a:r>
            <a:r>
              <a:rPr lang="en-US" sz="4800" baseline="300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68404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xmlns="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202099" y="2107626"/>
            <a:ext cx="6739803" cy="9282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Abadi" panose="020B0604020104020204" pitchFamily="34" charset="0"/>
                <a:cs typeface="Arial" panose="020B0604020202020204" pitchFamily="34" charset="0"/>
              </a:rPr>
              <a:t>Chat Algorithm </a:t>
            </a:r>
            <a:r>
              <a:rPr lang="en-US" altLang="ko-KR" sz="2800" dirty="0" smtClean="0">
                <a:latin typeface="Abadi" panose="020B0604020104020204" pitchFamily="34" charset="0"/>
                <a:cs typeface="Arial" panose="020B0604020202020204" pitchFamily="34" charset="0"/>
              </a:rPr>
              <a:t>Improvement</a:t>
            </a:r>
            <a:endParaRPr lang="en-US" altLang="ko-KR" sz="2800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19622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9</a:t>
            </a:r>
            <a:r>
              <a:rPr lang="en-US" altLang="ko-KR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, 10</a:t>
            </a:r>
            <a:r>
              <a:rPr lang="en-US" sz="4800" baseline="300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 smtClean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426008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699247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Before improvements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036A471-89E7-4FD7-B1E0-4EF9C4C7DDE4}"/>
              </a:ext>
            </a:extLst>
          </p:cNvPr>
          <p:cNvSpPr/>
          <p:nvPr/>
        </p:nvSpPr>
        <p:spPr>
          <a:xfrm>
            <a:off x="3043905" y="2918773"/>
            <a:ext cx="1899745" cy="1379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atin typeface="Muli Light" panose="020B0600000101010101" charset="0"/>
              </a:rPr>
              <a:t>Chat Analyze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DCEB77BA-83AE-4B2F-930B-6BBD95EC424B}"/>
              </a:ext>
            </a:extLst>
          </p:cNvPr>
          <p:cNvCxnSpPr>
            <a:cxnSpLocks/>
          </p:cNvCxnSpPr>
          <p:nvPr/>
        </p:nvCxnSpPr>
        <p:spPr>
          <a:xfrm>
            <a:off x="2153154" y="3346413"/>
            <a:ext cx="7449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30018CCC-D253-450F-8978-BB0533A1C6BC}"/>
              </a:ext>
            </a:extLst>
          </p:cNvPr>
          <p:cNvCxnSpPr>
            <a:cxnSpLocks/>
          </p:cNvCxnSpPr>
          <p:nvPr/>
        </p:nvCxnSpPr>
        <p:spPr>
          <a:xfrm>
            <a:off x="2153153" y="3900833"/>
            <a:ext cx="7449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A23D27C-983F-4E72-9185-463412500B94}"/>
              </a:ext>
            </a:extLst>
          </p:cNvPr>
          <p:cNvSpPr txBox="1"/>
          <p:nvPr/>
        </p:nvSpPr>
        <p:spPr>
          <a:xfrm>
            <a:off x="1051784" y="316195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Muli Light" panose="020B0600000101010101" charset="0"/>
              </a:rPr>
              <a:t>Chatlog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D289635-0F2C-4C24-A9B7-0B74A37C91A2}"/>
              </a:ext>
            </a:extLst>
          </p:cNvPr>
          <p:cNvSpPr txBox="1"/>
          <p:nvPr/>
        </p:nvSpPr>
        <p:spPr>
          <a:xfrm>
            <a:off x="1051784" y="374694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Muli Light" panose="020B0600000101010101" charset="0"/>
              </a:rPr>
              <a:t>Labeled</a:t>
            </a:r>
          </a:p>
          <a:p>
            <a:r>
              <a:rPr lang="en-US" altLang="ko-KR" sz="1800" b="1" dirty="0">
                <a:latin typeface="Muli Light" panose="020B0600000101010101" charset="0"/>
              </a:rPr>
              <a:t> words</a:t>
            </a:r>
          </a:p>
          <a:p>
            <a:r>
              <a:rPr lang="en-US" altLang="ko-KR" sz="1800" b="1" dirty="0">
                <a:latin typeface="Muli Light" panose="020B0600000101010101" charset="0"/>
              </a:rPr>
              <a:t>[Global]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DC2614C0-6465-4BAF-A0B9-E40322F9B314}"/>
              </a:ext>
            </a:extLst>
          </p:cNvPr>
          <p:cNvCxnSpPr>
            <a:cxnSpLocks/>
          </p:cNvCxnSpPr>
          <p:nvPr/>
        </p:nvCxnSpPr>
        <p:spPr>
          <a:xfrm>
            <a:off x="5096051" y="3618366"/>
            <a:ext cx="7449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26ED85-119B-494B-BC00-78B28A504FA5}"/>
              </a:ext>
            </a:extLst>
          </p:cNvPr>
          <p:cNvSpPr txBox="1"/>
          <p:nvPr/>
        </p:nvSpPr>
        <p:spPr>
          <a:xfrm>
            <a:off x="5922426" y="3315846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Muli Light" panose="020B0600000101010101" charset="0"/>
              </a:rPr>
              <a:t>Dictionary </a:t>
            </a:r>
          </a:p>
          <a:p>
            <a:r>
              <a:rPr lang="en-US" altLang="ko-KR" sz="1800" b="1" dirty="0">
                <a:latin typeface="Muli Light" panose="020B0600000101010101" charset="0"/>
              </a:rPr>
              <a:t>{ Each time : Score }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xmlns="" id="{CEC61281-99E6-47C9-B7DD-716C4AE6CD40}"/>
              </a:ext>
            </a:extLst>
          </p:cNvPr>
          <p:cNvSpPr/>
          <p:nvPr/>
        </p:nvSpPr>
        <p:spPr>
          <a:xfrm>
            <a:off x="3828239" y="2647803"/>
            <a:ext cx="331076" cy="54193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DED2E28-8D3E-4786-A3E3-523B5C612CFC}"/>
              </a:ext>
            </a:extLst>
          </p:cNvPr>
          <p:cNvSpPr/>
          <p:nvPr/>
        </p:nvSpPr>
        <p:spPr>
          <a:xfrm>
            <a:off x="2473062" y="1258267"/>
            <a:ext cx="2995448" cy="8720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atin typeface="Muli Light" panose="020B0600000101010101" charset="0"/>
              </a:rPr>
              <a:t>Top 10 most common Term Frequency words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B4CC3F3-FF65-48E4-B984-0B92B90D406A}"/>
              </a:ext>
            </a:extLst>
          </p:cNvPr>
          <p:cNvSpPr txBox="1"/>
          <p:nvPr/>
        </p:nvSpPr>
        <p:spPr>
          <a:xfrm>
            <a:off x="2153153" y="2194212"/>
            <a:ext cx="38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Muli Light" panose="020B0600000101010101" charset="0"/>
              </a:rPr>
              <a:t>Append to Labeled words [Local]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7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Muli Light" panose="020B0600000101010101" charset="0"/>
              </a:rPr>
              <a:t>8</a:t>
            </a:fld>
            <a:endParaRPr lang="en">
              <a:latin typeface="Muli Light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876547-BE07-4E82-8970-BD6D7D7AC52A}"/>
              </a:ext>
            </a:extLst>
          </p:cNvPr>
          <p:cNvSpPr/>
          <p:nvPr/>
        </p:nvSpPr>
        <p:spPr>
          <a:xfrm>
            <a:off x="3124800" y="1118733"/>
            <a:ext cx="4903200" cy="3690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[Example]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00:05:03 : 0,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00:05:05 : 1,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00:05:06 : 2,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00:05:08 : 3,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00:05:13 : 4,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00:05:14 : a,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…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Each second has a score value 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that counted </a:t>
            </a:r>
            <a:r>
              <a:rPr lang="en-US" altLang="ko-KR" sz="1600" b="1" dirty="0">
                <a:solidFill>
                  <a:srgbClr val="0070C0"/>
                </a:solidFill>
                <a:latin typeface="Muli Light" panose="020B0600000101010101" charset="0"/>
              </a:rPr>
              <a:t>at the specific moment</a:t>
            </a:r>
          </a:p>
          <a:p>
            <a:pPr algn="ctr"/>
            <a:endParaRPr lang="en-US" altLang="ko-KR" sz="1600" b="1" dirty="0">
              <a:solidFill>
                <a:srgbClr val="0070C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Muli Light" panose="020B0600000101010101" charset="0"/>
              </a:rPr>
              <a:t>But, we decided to consider correlations 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26ED85-119B-494B-BC00-78B28A504FA5}"/>
              </a:ext>
            </a:extLst>
          </p:cNvPr>
          <p:cNvSpPr txBox="1"/>
          <p:nvPr/>
        </p:nvSpPr>
        <p:spPr>
          <a:xfrm>
            <a:off x="346768" y="1269933"/>
            <a:ext cx="2369559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Muli Light" panose="020B0600000101010101" charset="0"/>
              </a:rPr>
              <a:t>Dictionary </a:t>
            </a:r>
          </a:p>
          <a:p>
            <a:r>
              <a:rPr lang="en-US" altLang="ko-KR" sz="1800" b="1" dirty="0">
                <a:latin typeface="Muli Light" panose="020B0600000101010101" charset="0"/>
              </a:rPr>
              <a:t>{ Each time : Score }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sp>
        <p:nvSpPr>
          <p:cNvPr id="7" name="Google Shape;70;p15">
            <a:extLst>
              <a:ext uri="{FF2B5EF4-FFF2-40B4-BE49-F238E27FC236}">
                <a16:creationId xmlns:a16="http://schemas.microsoft.com/office/drawing/2014/main" xmlns="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699247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Before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567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Muli Light" panose="020B0600000101010101" charset="0"/>
              </a:rPr>
              <a:t>9</a:t>
            </a:fld>
            <a:endParaRPr lang="en">
              <a:latin typeface="Muli Light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876547-BE07-4E82-8970-BD6D7D7AC52A}"/>
              </a:ext>
            </a:extLst>
          </p:cNvPr>
          <p:cNvSpPr/>
          <p:nvPr/>
        </p:nvSpPr>
        <p:spPr>
          <a:xfrm>
            <a:off x="3124800" y="1118733"/>
            <a:ext cx="4903200" cy="3467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[Example]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00:05:03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10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00:05:05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10 + a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00:05:06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9 + a + b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00:05:08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7 + a + b + c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00:05:13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4 + a + b + c + d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…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Each second has a score value 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that counted </a:t>
            </a:r>
            <a:r>
              <a:rPr lang="en-US" altLang="ko-KR" sz="1600" b="1" dirty="0">
                <a:solidFill>
                  <a:srgbClr val="0070C0"/>
                </a:solidFill>
                <a:latin typeface="Muli Light" panose="020B0600000101010101" charset="0"/>
              </a:rPr>
              <a:t>at the specific moment</a:t>
            </a:r>
          </a:p>
          <a:p>
            <a:pPr algn="ctr"/>
            <a:endParaRPr lang="en-US" altLang="ko-KR" sz="1600" b="1" dirty="0">
              <a:solidFill>
                <a:srgbClr val="0070C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Muli Light" panose="020B0600000101010101" charset="0"/>
              </a:rPr>
              <a:t>But, we decided to consider correlations 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26ED85-119B-494B-BC00-78B28A504FA5}"/>
              </a:ext>
            </a:extLst>
          </p:cNvPr>
          <p:cNvSpPr txBox="1"/>
          <p:nvPr/>
        </p:nvSpPr>
        <p:spPr>
          <a:xfrm>
            <a:off x="346768" y="1269933"/>
            <a:ext cx="2369559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Muli Light" panose="020B0600000101010101" charset="0"/>
              </a:rPr>
              <a:t>Dictionary </a:t>
            </a:r>
          </a:p>
          <a:p>
            <a:r>
              <a:rPr lang="en-US" altLang="ko-KR" sz="1800" b="1" dirty="0">
                <a:latin typeface="Muli Light" panose="020B0600000101010101" charset="0"/>
              </a:rPr>
              <a:t>{ Each time : </a:t>
            </a:r>
            <a:r>
              <a:rPr lang="en-US" altLang="ko-KR" sz="1800" b="1" dirty="0">
                <a:solidFill>
                  <a:srgbClr val="FF0000"/>
                </a:solidFill>
                <a:latin typeface="Muli Light" panose="020B0600000101010101" charset="0"/>
              </a:rPr>
              <a:t>Score</a:t>
            </a:r>
            <a:r>
              <a:rPr lang="en-US" altLang="ko-KR" sz="1800" b="1" dirty="0">
                <a:latin typeface="Muli Light" panose="020B0600000101010101" charset="0"/>
              </a:rPr>
              <a:t> }</a:t>
            </a:r>
            <a:endParaRPr lang="ko-KR" altLang="en-US" sz="1800" b="1" dirty="0">
              <a:latin typeface="Muli Light" panose="020B0600000101010101" charset="0"/>
            </a:endParaRPr>
          </a:p>
        </p:txBody>
      </p:sp>
      <p:sp>
        <p:nvSpPr>
          <p:cNvPr id="7" name="Google Shape;70;p15">
            <a:extLst>
              <a:ext uri="{FF2B5EF4-FFF2-40B4-BE49-F238E27FC236}">
                <a16:creationId xmlns:a16="http://schemas.microsoft.com/office/drawing/2014/main" xmlns="" id="{49C08C1D-AF73-4470-9DC9-756F00D2E982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8982636" cy="6463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Chat algorithm improvement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099678-42A8-4056-8362-B5D7ECF5075F}"/>
              </a:ext>
            </a:extLst>
          </p:cNvPr>
          <p:cNvSpPr txBox="1"/>
          <p:nvPr/>
        </p:nvSpPr>
        <p:spPr>
          <a:xfrm>
            <a:off x="0" y="1997423"/>
            <a:ext cx="3126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[ Each score will be normalized 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4318483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</TotalTime>
  <Words>1818</Words>
  <Application>Microsoft Office PowerPoint</Application>
  <PresentationFormat>화면 슬라이드 쇼(16:9)</PresentationFormat>
  <Paragraphs>355</Paragraphs>
  <Slides>47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굴림</vt:lpstr>
      <vt:lpstr>Arial</vt:lpstr>
      <vt:lpstr>맑은 고딕</vt:lpstr>
      <vt:lpstr>Calibri Light</vt:lpstr>
      <vt:lpstr>Muli Light</vt:lpstr>
      <vt:lpstr>Poppins</vt:lpstr>
      <vt:lpstr>Wingdings</vt:lpstr>
      <vt:lpstr>Abadi</vt:lpstr>
      <vt:lpstr>Poppins Light</vt:lpstr>
      <vt:lpstr>Gower template</vt:lpstr>
      <vt:lpstr>Capstone Design Presentation 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Faust</cp:lastModifiedBy>
  <cp:revision>137</cp:revision>
  <dcterms:modified xsi:type="dcterms:W3CDTF">2019-05-12T19:06:43Z</dcterms:modified>
</cp:coreProperties>
</file>